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270C"/>
    <a:srgbClr val="CCFFCC"/>
    <a:srgbClr val="147E26"/>
    <a:srgbClr val="020E04"/>
    <a:srgbClr val="031105"/>
    <a:srgbClr val="0C4816"/>
    <a:srgbClr val="003300"/>
    <a:srgbClr val="08320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BECC465-ACE4-4E6A-8AEE-6CB03E3D7D2B}" type="datetimeFigureOut">
              <a:rPr lang="ru-RU" smtClean="0"/>
              <a:pPr/>
              <a:t>11.04.2020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58D1E18-D8F3-4CEA-B49E-C02AE510CEF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st-gdefon.gallery.world/wallpapers_original/81128_gallery.world.jpg?9b30f88865a6ee068aa988b568d8492f"/>
          <p:cNvPicPr>
            <a:picLocks noChangeAspect="1" noChangeArrowheads="1"/>
          </p:cNvPicPr>
          <p:nvPr/>
        </p:nvPicPr>
        <p:blipFill>
          <a:blip r:embed="rId2"/>
          <a:srcRect l="806" b="44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8" descr="https://upload.wikimedia.org/wikipedia/commons/c/c2/Altai-kr-geo-stu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214563"/>
            <a:ext cx="507206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Прямоугольник 7"/>
          <p:cNvSpPr>
            <a:spLocks noChangeArrowheads="1"/>
          </p:cNvSpPr>
          <p:nvPr/>
        </p:nvSpPr>
        <p:spPr bwMode="auto">
          <a:xfrm>
            <a:off x="0" y="-571500"/>
            <a:ext cx="9144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9900" b="1" dirty="0">
                <a:solidFill>
                  <a:srgbClr val="002060"/>
                </a:solidFill>
                <a:latin typeface="Book Antiqua" pitchFamily="18" charset="0"/>
              </a:rPr>
              <a:t>музей</a:t>
            </a:r>
          </a:p>
        </p:txBody>
      </p:sp>
      <p:sp>
        <p:nvSpPr>
          <p:cNvPr id="2053" name="Прямоугольник 8"/>
          <p:cNvSpPr>
            <a:spLocks noChangeArrowheads="1"/>
          </p:cNvSpPr>
          <p:nvPr/>
        </p:nvSpPr>
        <p:spPr bwMode="auto">
          <a:xfrm>
            <a:off x="-1143000" y="5000625"/>
            <a:ext cx="11644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 dirty="0">
                <a:solidFill>
                  <a:srgbClr val="002060"/>
                </a:solidFill>
                <a:latin typeface="Book Antiqua" pitchFamily="18" charset="0"/>
              </a:rPr>
              <a:t>«Край Алтайский»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6000768"/>
            <a:ext cx="3571868" cy="58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m</a:t>
            </a:r>
            <a:r>
              <a:rPr lang="en-US" sz="3200" b="1" dirty="0" smtClean="0">
                <a:solidFill>
                  <a:srgbClr val="002060"/>
                </a:solidFill>
                <a:latin typeface="Monotype Corsiva" pitchFamily="66" charset="0"/>
              </a:rPr>
              <a:t>usei_sigma@mail.ru</a:t>
            </a:r>
            <a:endParaRPr lang="ru-RU" sz="32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571480"/>
            <a:ext cx="8572560" cy="569386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В начале 1843 года Большую </a:t>
            </a:r>
            <a:r>
              <a:rPr lang="ru-RU" sz="28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колыванскую</a:t>
            </a:r>
            <a:r>
              <a:rPr lang="ru-RU" sz="28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вазу перевезли в Барнаул, а затем в Екатеринбург к </a:t>
            </a:r>
            <a:r>
              <a:rPr lang="ru-RU" sz="28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Уткинской</a:t>
            </a:r>
            <a:r>
              <a:rPr lang="ru-RU" sz="28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пристани. До пристани царицу ваз тянуло полторы сотни лошадей. По воде до Санкт-Петербурга сплавляли её вплоть до августа. На Фонтанке она пролежала на барже возле Аничкова моста долгое время, потом ещё дольше лежала на набережной. А причина заключалась в том, что во дворец царица ваз не могла попасть из-за своих габаритов. Поэтому её решили поместить в проезд здания Нового Эрмитажа, но под такую тяжесть пришлось делать усиленный фундамент. На его сооружение ушло 4 года.</a:t>
            </a:r>
            <a:endParaRPr lang="ru-RU" sz="2800" i="1" dirty="0">
              <a:solidFill>
                <a:srgbClr val="0727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429132"/>
            <a:ext cx="8572560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Лишь в 1849 году Большая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колыванская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ваза наконец-то нашла себе постоянное и достойное пристанище. Устанавливали её на фундамент почти 800 рабочих. И в проезде царица ваз простояла несколько лет. Затем его закрыли стенами и превратили в одно из помещений Нового Эрмитажа. </a:t>
            </a:r>
            <a:endParaRPr lang="ru-RU" sz="2400" i="1" dirty="0">
              <a:solidFill>
                <a:srgbClr val="0727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&amp;Ncy;&amp;ocy;&amp;vcy;&amp;ycy;&amp;jcy; &amp;Ecy;&amp;rcy;&amp;mcy;&amp;icy;&amp;tcy;&amp;acy;&amp;zhcy; - &amp;pcy;&amp;iecy;&amp;rcy;&amp;vcy;&amp;ycy;&amp;jcy; &amp;pcy;&amp;ucy;&amp;bcy;&amp;lcy;&amp;icy;&amp;chcy;&amp;ncy;&amp;ycy;&amp;jcy; &amp;khcy;&amp;ucy;&amp;dcy;&amp;ocy;&amp;zhcy;&amp;iecy;&amp;scy;&amp;tcy;&amp;vcy;&amp;iecy;&amp;ncy;&amp;ncy;&amp;ycy;&amp;jcy; &amp;mcy;&amp;ucy;&amp;zcy;&amp;iecy;&amp;jcy; &amp;vcy; &amp;Rcy;&amp;ocy;&amp;scy;&amp;scy;&amp;icy;&amp;jcy;&amp;scy;&amp;kcy;&amp;ocy;&amp;jcy; &amp;icy;&amp;mcy;&amp;pcy;&amp;iecy;&amp;rcy;&amp;icy;&amp;icy;"/>
          <p:cNvPicPr>
            <a:picLocks noChangeAspect="1" noChangeArrowheads="1"/>
          </p:cNvPicPr>
          <p:nvPr/>
        </p:nvPicPr>
        <p:blipFill>
          <a:blip r:embed="rId2"/>
          <a:srcRect t="24090"/>
          <a:stretch>
            <a:fillRect/>
          </a:stretch>
        </p:blipFill>
        <p:spPr bwMode="auto">
          <a:xfrm>
            <a:off x="785786" y="428604"/>
            <a:ext cx="7476321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59093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5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Вот с тех пор каменная чаша, изготовленная из </a:t>
            </a:r>
            <a:r>
              <a:rPr lang="ru-RU" sz="5400" i="1" dirty="0" err="1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ревнёвской</a:t>
            </a:r>
            <a:r>
              <a:rPr lang="ru-RU" sz="5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яшмы, там и стоит, поражая людей своей красотой и поистине царским величием.</a:t>
            </a:r>
            <a:endParaRPr lang="ru-RU" sz="5400" i="1" dirty="0">
              <a:solidFill>
                <a:srgbClr val="0727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714356"/>
            <a:ext cx="5791970" cy="54014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Спасибо </a:t>
            </a:r>
            <a:endParaRPr lang="ru-RU" sz="115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за </a:t>
            </a:r>
          </a:p>
          <a:p>
            <a:pPr algn="ctr"/>
            <a:r>
              <a:rPr lang="ru-RU" sz="115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внимание</a:t>
            </a:r>
            <a:endParaRPr lang="ru-RU" sz="115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музей фото\DSCF7848.JPG"/>
          <p:cNvPicPr>
            <a:picLocks noChangeAspect="1" noChangeArrowheads="1"/>
          </p:cNvPicPr>
          <p:nvPr/>
        </p:nvPicPr>
        <p:blipFill>
          <a:blip r:embed="rId2" cstate="print"/>
          <a:srcRect l="23808" t="3068" r="19507"/>
          <a:stretch>
            <a:fillRect/>
          </a:stretch>
        </p:blipFill>
        <p:spPr bwMode="auto">
          <a:xfrm rot="5400000">
            <a:off x="2750329" y="-607246"/>
            <a:ext cx="3571901" cy="83582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57158" y="0"/>
            <a:ext cx="85725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CCFFCC"/>
                </a:solidFill>
                <a:latin typeface="Monotype Corsiva" pitchFamily="66" charset="0"/>
              </a:rPr>
              <a:t>Экспозиция</a:t>
            </a:r>
          </a:p>
          <a:p>
            <a:pPr algn="ctr"/>
            <a:r>
              <a:rPr lang="ru-RU" sz="5400" b="1" dirty="0" smtClean="0">
                <a:solidFill>
                  <a:srgbClr val="CCFFCC"/>
                </a:solidFill>
                <a:latin typeface="Monotype Corsiva" pitchFamily="66" charset="0"/>
              </a:rPr>
              <a:t>«</a:t>
            </a:r>
            <a:r>
              <a:rPr lang="ru-RU" sz="5400" b="1" dirty="0">
                <a:solidFill>
                  <a:srgbClr val="CCFFCC"/>
                </a:solidFill>
                <a:latin typeface="Monotype Corsiva" pitchFamily="66" charset="0"/>
              </a:rPr>
              <a:t>Каменные кладовые Алтая»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Экспозиция состоит из поделочных камней, месторождения которых 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находятся 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Змеиногорского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района Алтайского края.</a:t>
            </a:r>
            <a:endParaRPr lang="ru-RU" sz="2400" i="1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s2.livemaster.ru/storage/cf/91/71752581afb79227d57aecf78914--materialy-dlya-tvorchestva-kollektsiya-mineralov-11-sh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5F0F6"/>
              </a:clrFrom>
              <a:clrTo>
                <a:srgbClr val="F5F0F6">
                  <a:alpha val="0"/>
                </a:srgbClr>
              </a:clrTo>
            </a:clrChange>
          </a:blip>
          <a:srcRect t="-1340" b="3578"/>
          <a:stretch>
            <a:fillRect/>
          </a:stretch>
        </p:blipFill>
        <p:spPr bwMode="auto">
          <a:xfrm>
            <a:off x="1857356" y="3071810"/>
            <a:ext cx="5580014" cy="321471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357166"/>
            <a:ext cx="81439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Яшма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endParaRPr lang="ru-RU" sz="2400" i="1" dirty="0" smtClean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минералы, основу которых составляют кремнистые породы с разнообразными включениями. Эти включения и определяют цвет яшмы, который бывает и фиолетовым, и красным, и почти белым. Разнообразием цвета и рисунка камень оправдывает свое название (от древнегреческого 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iaspis</a:t>
            </a:r>
            <a:r>
              <a:rPr lang="ru-RU" sz="24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— «пестрый»). </a:t>
            </a:r>
            <a:endParaRPr lang="ru-RU" sz="2400" i="1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84296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err="1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Ревнёвская</a:t>
            </a:r>
            <a:r>
              <a:rPr lang="ru-RU" sz="28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яшма зеленого цвета. Она имеет высокие технические свойства, отличается красотой и разнообразием рисунка, который виден только на сколе камня. Встречаются светло и темно-зеленые, желто-зеленые яшмы с изогнутыми, сколотыми линиями. </a:t>
            </a:r>
            <a:endParaRPr lang="ru-RU" sz="2800" i="1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4" name="Picture 6" descr="http://www.mediall.ru/images/offers/ot..2009.02.16.21.02.11.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714620"/>
            <a:ext cx="3571895" cy="3571895"/>
          </a:xfrm>
          <a:prstGeom prst="flowChartConnector">
            <a:avLst/>
          </a:prstGeom>
          <a:noFill/>
        </p:spPr>
      </p:pic>
      <p:pic>
        <p:nvPicPr>
          <p:cNvPr id="17416" name="Picture 8" descr="https://jewelryexpert.ru/wp-content/uploads/2019/07/yashma.jpg"/>
          <p:cNvPicPr>
            <a:picLocks noChangeAspect="1" noChangeArrowheads="1"/>
          </p:cNvPicPr>
          <p:nvPr/>
        </p:nvPicPr>
        <p:blipFill>
          <a:blip r:embed="rId3"/>
          <a:srcRect l="20166" t="25390" r="32959" b="13085"/>
          <a:stretch>
            <a:fillRect/>
          </a:stretch>
        </p:blipFill>
        <p:spPr bwMode="auto">
          <a:xfrm>
            <a:off x="5000628" y="2786058"/>
            <a:ext cx="3556025" cy="3500462"/>
          </a:xfrm>
          <a:prstGeom prst="flowChartConnector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42118"/>
            <a:ext cx="8715404" cy="181588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1003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Царица ваз или Большая </a:t>
            </a:r>
            <a:r>
              <a:rPr lang="ru-RU" sz="28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колыванская</a:t>
            </a:r>
            <a:r>
              <a:rPr lang="ru-RU" sz="28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ваза, выполненная из </a:t>
            </a:r>
            <a:r>
              <a:rPr lang="ru-RU" sz="2800" i="1" dirty="0" err="1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ревнёвской</a:t>
            </a:r>
            <a:r>
              <a:rPr lang="ru-RU" sz="2800" i="1" dirty="0" smtClean="0">
                <a:solidFill>
                  <a:srgbClr val="CCFFCC"/>
                </a:solidFill>
                <a:latin typeface="Times New Roman" pitchFamily="18" charset="0"/>
                <a:cs typeface="Times New Roman" pitchFamily="18" charset="0"/>
              </a:rPr>
              <a:t> яшмы. Она находится в Эрмитаже и  считается самой большой чашей в мире, изготовленной из яшмы.</a:t>
            </a:r>
            <a:endParaRPr lang="ru-RU" sz="2800" i="1" dirty="0">
              <a:solidFill>
                <a:srgbClr val="CC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cdn.wanderings.online/wp-content/uploads/2018/01/9122_900.png"/>
          <p:cNvPicPr>
            <a:picLocks noChangeAspect="1" noChangeArrowheads="1"/>
          </p:cNvPicPr>
          <p:nvPr/>
        </p:nvPicPr>
        <p:blipFill>
          <a:blip r:embed="rId2"/>
          <a:srcRect l="2351" t="11423" r="2648" b="7650"/>
          <a:stretch>
            <a:fillRect/>
          </a:stretch>
        </p:blipFill>
        <p:spPr bwMode="auto">
          <a:xfrm>
            <a:off x="714348" y="214290"/>
            <a:ext cx="770323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358246" cy="563231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Царица ваз была изготовлена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Колыванской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шлифовальной фабрике, организованной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на Алтае. Сделали её из </a:t>
            </a:r>
            <a:r>
              <a:rPr lang="ru-RU" sz="2400" i="1" dirty="0" err="1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ревнёвской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яшмы по рисунку архитектора Мельникова. В самом широком месте ваза или чаша составляет в диаметре 5,04 метра. Её высота вместе с пьедесталом достигает 2,57 метра, а вес равен 19 с половиной тонн. У Большой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колыванской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вазы есть одна особенность: форма у неё овальная. Однако в то время чаши делали, как правило, круглыми или квадратными. Связано это было со свойствами яшмы. Она твёрдая, но в то же время хрупкая. Сделал что-то не так, и камень сразу дал трещину – весь труд насмарку. С учётом этого, круглые и квадратные формы изготавливать было гораздо легче и безопаснее, чем овальную, так как та требовала ювелирного ручного труда. Но мастеров трудности не испугали, и уникальную огромную вазу они изготовили. </a:t>
            </a:r>
            <a:endParaRPr lang="ru-RU" sz="2400" i="1" dirty="0">
              <a:solidFill>
                <a:srgbClr val="07270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&amp;Gcy;&amp;ocy;&amp;rcy;&amp;acy; &amp;Rcy;&amp;iecy;&amp;vcy;&amp;ncy;&amp;yucy;&amp;khcy;&amp;acy; &amp;ncy;&amp;acy; &amp;Acy;&amp;lcy;&amp;tcy;&amp;acy;&amp;iecy;"/>
          <p:cNvPicPr>
            <a:picLocks noChangeAspect="1" noChangeArrowheads="1"/>
          </p:cNvPicPr>
          <p:nvPr/>
        </p:nvPicPr>
        <p:blipFill>
          <a:blip r:embed="rId2"/>
          <a:srcRect b="18571"/>
          <a:stretch>
            <a:fillRect/>
          </a:stretch>
        </p:blipFill>
        <p:spPr bwMode="auto">
          <a:xfrm>
            <a:off x="214282" y="285728"/>
            <a:ext cx="8715436" cy="621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57158" y="357166"/>
            <a:ext cx="850112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i="1" dirty="0" smtClean="0">
                <a:solidFill>
                  <a:srgbClr val="07270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727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шму, из которой сделали вазу, взяли на горе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727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Ревнюхе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7270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Назвали гору так из-за зарослей ревеня, обильно растущего на склонах. В её недрах обнаружили крупные залежи зелено-волнистой яшмы. А вот в других местах такая красивая яшма не встречалась.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07270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6"/>
            <a:ext cx="8572560" cy="61247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одном из склонов соорудили каменоломню и начали разрабатывать месторождение. Из яшмы стали делать чаши, вазы и отправлять их в Санкт-Петербург. В самой каменоломне куски породы обтёсывали до нужных размеров, а тонкую обработку проводили на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Колыванской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 шлифовальной фабрике. От каменоломни она находилась на расстоянии нескольких десятков километров.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Работа была тяжёлая. Вначале находили кусок камня нужных размеров, затем вручную спускали к подножию горы, а уж после этого тащили каменную глыбу, которая могла весить несколько сотен кг и даже тонн, на фабрику. Перемещали такую громадину по земле, подкладывая стволы деревьев.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14290"/>
            <a:ext cx="8572560" cy="304698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В 1819 году в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Ревневской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 каменоломне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Алтайского горного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округа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обнаружили огромную 11-метровую глыбу. Во время обработки она дала трещину и уменьшилась в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размерах до 5,6 метра. Из этого куска породы в 1820 году и решили изготовить вазу для Нового Эрмитажа по рисункам архитектора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Мельникова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изготовление макетов и детальных рисунков ушло несколько лет. Лишь в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1828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году начались работы. Руководил ими управляющий Михаил 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Лаулин</a:t>
            </a:r>
            <a:r>
              <a:rPr lang="ru-RU" sz="2400" i="1" dirty="0" smtClean="0">
                <a:solidFill>
                  <a:srgbClr val="07270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>
              <a:solidFill>
                <a:srgbClr val="07270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&amp;Kcy;&amp;acy;&amp;rcy;&amp;tcy;&amp;icy;&amp;ncy;&amp;acy; &amp;Tcy;&amp;acy;&amp;rcy;&amp;scy;&amp;kcy;&amp;ocy;&amp;gcy;&amp;ocy; - &amp;tcy;&amp;rcy;&amp;acy;&amp;ncy;&amp;scy;&amp;pcy;&amp;ocy;&amp;rcy;&amp;tcy;&amp;icy;&amp;rcy;&amp;ocy;&amp;vcy;&amp;kcy;&amp;acy; &amp;kcy;&amp;acy;&amp;mcy;&amp;ncy;&amp;yacy; &amp;dcy;&amp;lcy;&amp;yacy; &amp;tscy;&amp;acy;&amp;rcy;&amp;icy;&amp;tscy;&amp;ycy; &amp;vcy;&amp;acy;&amp;z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357562"/>
            <a:ext cx="6429420" cy="3214710"/>
          </a:xfrm>
          <a:prstGeom prst="rect">
            <a:avLst/>
          </a:prstGeom>
          <a:noFill/>
          <a:ln w="38100">
            <a:solidFill>
              <a:srgbClr val="147E26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344</TotalTime>
  <Words>684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27</cp:revision>
  <dcterms:created xsi:type="dcterms:W3CDTF">2020-04-07T09:06:40Z</dcterms:created>
  <dcterms:modified xsi:type="dcterms:W3CDTF">2020-04-11T08:36:39Z</dcterms:modified>
</cp:coreProperties>
</file>