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58" r:id="rId2"/>
    <p:sldId id="333" r:id="rId3"/>
    <p:sldId id="290" r:id="rId4"/>
    <p:sldId id="375" r:id="rId5"/>
    <p:sldId id="261" r:id="rId6"/>
    <p:sldId id="262" r:id="rId7"/>
    <p:sldId id="289" r:id="rId8"/>
    <p:sldId id="263" r:id="rId9"/>
    <p:sldId id="265" r:id="rId10"/>
    <p:sldId id="308" r:id="rId11"/>
    <p:sldId id="293" r:id="rId12"/>
    <p:sldId id="276" r:id="rId13"/>
    <p:sldId id="366" r:id="rId14"/>
    <p:sldId id="371" r:id="rId15"/>
    <p:sldId id="335" r:id="rId16"/>
    <p:sldId id="372" r:id="rId17"/>
    <p:sldId id="365" r:id="rId18"/>
    <p:sldId id="309" r:id="rId19"/>
    <p:sldId id="340" r:id="rId20"/>
    <p:sldId id="367" r:id="rId21"/>
    <p:sldId id="268" r:id="rId22"/>
    <p:sldId id="345" r:id="rId23"/>
    <p:sldId id="346" r:id="rId24"/>
    <p:sldId id="310" r:id="rId25"/>
    <p:sldId id="271" r:id="rId26"/>
    <p:sldId id="283" r:id="rId27"/>
    <p:sldId id="299" r:id="rId28"/>
    <p:sldId id="347" r:id="rId29"/>
    <p:sldId id="312" r:id="rId30"/>
    <p:sldId id="294" r:id="rId31"/>
    <p:sldId id="370" r:id="rId32"/>
    <p:sldId id="342" r:id="rId33"/>
    <p:sldId id="341" r:id="rId34"/>
    <p:sldId id="304" r:id="rId35"/>
    <p:sldId id="343" r:id="rId36"/>
    <p:sldId id="344" r:id="rId37"/>
    <p:sldId id="348" r:id="rId38"/>
    <p:sldId id="324" r:id="rId39"/>
    <p:sldId id="374" r:id="rId40"/>
    <p:sldId id="350" r:id="rId41"/>
    <p:sldId id="353" r:id="rId42"/>
    <p:sldId id="363" r:id="rId43"/>
    <p:sldId id="354" r:id="rId44"/>
    <p:sldId id="352" r:id="rId45"/>
    <p:sldId id="369" r:id="rId46"/>
    <p:sldId id="356" r:id="rId47"/>
    <p:sldId id="368" r:id="rId48"/>
    <p:sldId id="357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000000"/>
    <a:srgbClr val="D014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17" autoAdjust="0"/>
  </p:normalViewPr>
  <p:slideViewPr>
    <p:cSldViewPr>
      <p:cViewPr>
        <p:scale>
          <a:sx n="58" d="100"/>
          <a:sy n="58" d="100"/>
        </p:scale>
        <p:origin x="-171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AE9F0-8BC5-43F0-B3D1-EF4A8C61A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3598-8743-4F70-B782-8E2F37CE5D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E7F0-53F4-49E2-8E3D-61FE2CEAD9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BB93-DC23-4201-8D8C-CEC01D7077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9740-0B9F-45F9-B511-96D3BF903E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1E7-13E7-4304-A1F8-9939EE9700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DA96-BF7F-4381-8535-79106DE63E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080F-CFE8-4305-AB53-BB0383D2DF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F1A4F-FB37-4A51-8E09-8413638FD8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A347-AB11-415F-A146-2B1525E8DE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1C6E-A0BB-4106-B69F-E670ABBBAB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338CB6-1B17-4104-BB54-366305D348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\Desktop\&#1093;&#1086;&#1088;%20&#1040;&#1083;&#1077;&#1082;&#1089;&#1072;&#1085;&#1076;&#1088;&#1086;&#1074;&#1072;%20-%20&#1042;&#1089;&#1090;&#1072;&#1074;&#1072;&#1081;%20&#1089;&#1090;&#1088;&#1072;&#1085;&#1072;%20&#1086;&#1075;&#1088;&#1086;&#1084;&#1085;&#1072;&#1103;!%20(www.hotplayer.ru)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5357818" y="4500546"/>
            <a:ext cx="3786182" cy="23574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800100" lvl="1" indent="-342900">
              <a:spcBef>
                <a:spcPct val="2000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	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Выполнили: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         </a:t>
            </a:r>
            <a:r>
              <a:rPr lang="ru-RU" dirty="0" smtClean="0">
                <a:solidFill>
                  <a:schemeClr val="accent5"/>
                </a:solidFill>
              </a:rPr>
              <a:t>	</a:t>
            </a:r>
            <a:r>
              <a:rPr lang="ru-RU" sz="2000" dirty="0" smtClean="0">
                <a:solidFill>
                  <a:schemeClr val="accent5"/>
                </a:solidFill>
              </a:rPr>
              <a:t>Башмакова Виктория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      	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Хиняйкина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 Анастасия</a:t>
            </a:r>
          </a:p>
          <a:p>
            <a:pPr marL="342900" marR="0" lvl="0" indent="-3429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chemeClr val="accent5"/>
                </a:solidFill>
              </a:rPr>
              <a:t>      	Руководитель:               	</a:t>
            </a:r>
            <a:r>
              <a:rPr lang="ru-RU" sz="2000" dirty="0" smtClean="0">
                <a:solidFill>
                  <a:schemeClr val="accent5"/>
                </a:solidFill>
              </a:rPr>
              <a:t>Стыпалковская Л.В</a:t>
            </a:r>
            <a:r>
              <a:rPr lang="ru-RU" sz="2000" b="1" dirty="0" smtClean="0">
                <a:solidFill>
                  <a:schemeClr val="accent5"/>
                </a:solidFill>
              </a:rPr>
              <a:t>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pic>
        <p:nvPicPr>
          <p:cNvPr id="46081" name="Picture 1" descr="C:\Users\209a\Pictures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598543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знак сигмы без фон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1043">
            <a:off x="5793817" y="942269"/>
            <a:ext cx="3021716" cy="281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428604"/>
            <a:ext cx="67240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5"/>
                </a:solidFill>
              </a:rPr>
              <a:t>Лицей «Сигма»</a:t>
            </a:r>
            <a:endParaRPr lang="ru-RU" sz="72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857224" y="0"/>
            <a:ext cx="6915176" cy="4572008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Дети в блокадном Ленинграде</a:t>
            </a:r>
          </a:p>
        </p:txBody>
      </p:sp>
      <p:pic>
        <p:nvPicPr>
          <p:cNvPr id="5" name="Picture 5" descr="C:\Users\209a\Pictures\9 мая png (29).png"/>
          <p:cNvPicPr>
            <a:picLocks noChangeAspect="1" noChangeArrowheads="1"/>
          </p:cNvPicPr>
          <p:nvPr/>
        </p:nvPicPr>
        <p:blipFill>
          <a:blip r:embed="rId2"/>
          <a:srcRect l="26733" t="32658" r="4374" b="4530"/>
          <a:stretch>
            <a:fillRect/>
          </a:stretch>
        </p:blipFill>
        <p:spPr bwMode="auto">
          <a:xfrm>
            <a:off x="4522869" y="0"/>
            <a:ext cx="4621131" cy="6858000"/>
          </a:xfrm>
          <a:prstGeom prst="rect">
            <a:avLst/>
          </a:prstGeom>
          <a:noFill/>
        </p:spPr>
      </p:pic>
      <p:pic>
        <p:nvPicPr>
          <p:cNvPr id="23560" name="Picture 8" descr="https://avatars.mds.yandex.net/get-zen_doc/245342/pub_5c079aea8206c500afa42705_5c089ec68206c500afa4330f/scale_1200"/>
          <p:cNvPicPr>
            <a:picLocks noChangeAspect="1" noChangeArrowheads="1"/>
          </p:cNvPicPr>
          <p:nvPr/>
        </p:nvPicPr>
        <p:blipFill>
          <a:blip r:embed="rId3"/>
          <a:srcRect l="4762" t="29100" r="3968" b="14815"/>
          <a:stretch>
            <a:fillRect/>
          </a:stretch>
        </p:blipFill>
        <p:spPr bwMode="auto">
          <a:xfrm>
            <a:off x="0" y="4482507"/>
            <a:ext cx="5154371" cy="237549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6" descr="Order of the Patriotic War (1st class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3841" y="4214794"/>
            <a:ext cx="251015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ine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0"/>
            <a:ext cx="928662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pimg.mycdn.me/getImage?disableStub=true&amp;type=VIDEO_S_720&amp;url=https%3A%2F%2Fvdp.mycdn.me%2FgetImage%3Fid%3D245087996457%26idx%3D7%26thumbType%3D32%26f%3D1&amp;signatureToken=cuAJmMaHDeRoCyQ-BpGUgA"/>
          <p:cNvPicPr>
            <a:picLocks noChangeAspect="1" noChangeArrowheads="1"/>
          </p:cNvPicPr>
          <p:nvPr/>
        </p:nvPicPr>
        <p:blipFill>
          <a:blip r:embed="rId3"/>
          <a:srcRect l="5983" t="-1044"/>
          <a:stretch>
            <a:fillRect/>
          </a:stretch>
        </p:blipFill>
        <p:spPr bwMode="auto">
          <a:xfrm>
            <a:off x="2981516" y="357166"/>
            <a:ext cx="6036448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143512"/>
            <a:ext cx="2071706" cy="1381137"/>
          </a:xfrm>
          <a:prstGeom prst="rect">
            <a:avLst/>
          </a:prstGeom>
          <a:noFill/>
        </p:spPr>
      </p:pic>
      <p:pic>
        <p:nvPicPr>
          <p:cNvPr id="8" name="Picture 5" descr="line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5786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24" y="3214686"/>
            <a:ext cx="79295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Блокада...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endParaRPr kumimoji="0" lang="ru-RU" sz="36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 Далеко как это слово</a:t>
            </a:r>
            <a:endParaRPr lang="ru-RU" sz="1600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От наших мирных светлых дней.</a:t>
            </a:r>
            <a:endParaRPr kumimoji="0" lang="ru-RU" sz="16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Произношу его и вижу снова</a:t>
            </a:r>
            <a:endParaRPr kumimoji="0" lang="ru-RU" sz="16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Голодных умирающих детей.</a:t>
            </a:r>
            <a:endParaRPr kumimoji="0" lang="ru-RU" sz="44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" descr="C:\Documents and Settings\Рыжов\Рабочий стол\ВРЕМЕННЫЕ ФОТО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2857520" cy="4439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364" name="Picture 16" descr="C:\Documents and Settings\Рыжов\Рабочий стол\ВРЕМЕННЫЕ ФОТО\Рисунок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00774"/>
            <a:ext cx="3000396" cy="4451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381636"/>
            <a:ext cx="2214546" cy="1476364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Ленинградские дети</a:t>
            </a:r>
            <a:r>
              <a:rPr kumimoji="0" lang="ru-RU" sz="32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 </a:t>
            </a:r>
          </a:p>
          <a:p>
            <a:pPr marL="0" marR="0" lvl="0" indent="2095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звучали эти слова, у человека сжималось сердце. </a:t>
            </a:r>
          </a:p>
          <a:p>
            <a:pPr marL="0" marR="0" lvl="0" indent="2095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Война принесла горе всем, но особенно детям.</a:t>
            </a:r>
            <a:endParaRPr kumimoji="0" lang="ru-RU" sz="32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8a6/0002a0b5-ad6a9023/img22.jpg"/>
          <p:cNvPicPr>
            <a:picLocks noChangeAspect="1" noChangeArrowheads="1"/>
          </p:cNvPicPr>
          <p:nvPr/>
        </p:nvPicPr>
        <p:blipFill>
          <a:blip r:embed="rId2"/>
          <a:srcRect l="2343" t="11458" r="2343" b="9375"/>
          <a:stretch>
            <a:fillRect/>
          </a:stretch>
        </p:blipFill>
        <p:spPr bwMode="auto">
          <a:xfrm>
            <a:off x="214282" y="1071546"/>
            <a:ext cx="8715436" cy="5429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Users\209a\Pictures\9 мая png (4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02541">
            <a:off x="-498592" y="602644"/>
            <a:ext cx="2367937" cy="657221"/>
          </a:xfrm>
          <a:prstGeom prst="rect">
            <a:avLst/>
          </a:prstGeom>
          <a:noFill/>
        </p:spPr>
      </p:pic>
      <p:pic>
        <p:nvPicPr>
          <p:cNvPr id="4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429264"/>
            <a:ext cx="1857392" cy="12382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0"/>
            <a:ext cx="7715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>Дневник Тани Савичевой</a:t>
            </a:r>
            <a:r>
              <a:rPr lang="ru-RU" sz="8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  <a:t/>
            </a:r>
            <a:br>
              <a:rPr lang="ru-RU" sz="8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Times New Roman" pitchFamily="18" charset="0"/>
              </a:rPr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8a6/0002a0b5-ad6a9023/img22.jpg"/>
          <p:cNvPicPr>
            <a:picLocks noChangeAspect="1" noChangeArrowheads="1"/>
          </p:cNvPicPr>
          <p:nvPr/>
        </p:nvPicPr>
        <p:blipFill>
          <a:blip r:embed="rId2"/>
          <a:srcRect l="49219" t="11458" r="2343" b="15030"/>
          <a:stretch>
            <a:fillRect/>
          </a:stretch>
        </p:blipFill>
        <p:spPr bwMode="auto">
          <a:xfrm>
            <a:off x="3500430" y="928670"/>
            <a:ext cx="6224286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scene3d>
            <a:camera prst="perspectiveContrastingLeftFacing"/>
            <a:lightRig rig="threePt" dir="t"/>
          </a:scene3d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85720" y="117693"/>
            <a:ext cx="50006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3788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Эта тонкая тетрадка</a:t>
            </a:r>
            <a:endParaRPr kumimoji="0" lang="ru-RU" sz="16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3788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Стоит многих толстых книг.</a:t>
            </a:r>
            <a:endParaRPr kumimoji="0" lang="ru-RU" sz="16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3788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Пионерка - </a:t>
            </a: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ленинградка</a:t>
            </a: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6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3788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Потрясает  твой дневник! </a:t>
            </a:r>
            <a:endParaRPr kumimoji="0" lang="ru-RU" sz="16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3788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Таня Савичева, Таня, </a:t>
            </a:r>
            <a:endParaRPr kumimoji="0" lang="ru-RU" sz="16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3788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Ты в сердцах у нас жива. </a:t>
            </a:r>
            <a:endParaRPr kumimoji="0" lang="ru-RU" sz="16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3788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Затаив на миг дыханье, </a:t>
            </a:r>
            <a:endParaRPr kumimoji="0" lang="ru-RU" sz="16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3788" algn="l"/>
              </a:tabLst>
            </a:pPr>
            <a:r>
              <a:rPr kumimoji="0" lang="ru-RU" sz="3600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Calibri" pitchFamily="34" charset="0"/>
                <a:cs typeface="Times New Roman" pitchFamily="18" charset="0"/>
              </a:rPr>
              <a:t>Слышит мир твои слова.</a:t>
            </a:r>
            <a:endParaRPr kumimoji="0" lang="ru-RU" sz="4400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8800" cap="none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i-main-pic" descr="Картинка 1 из 2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63981" cy="5632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785918" y="357166"/>
            <a:ext cx="59293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Умерли все! Никого больше нет.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Девочке Тане 11 лет.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расскажу вам, что было потом: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Эвакуация, хлеб и детдом.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после голода, всех испытаний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Выжили все, умерла только Таня.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Девочки нет, но остался дневник,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сердца слезы и крик.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мечтали о корочке хлеба</a:t>
            </a:r>
            <a:r>
              <a:rPr kumimoji="0" lang="ru-RU" sz="2400" i="1" u="none" strike="noStrike" normalizeH="0" baseline="0" dirty="0" smtClean="0"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боялись военного неба.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дневник на процессе Нюрнбергском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документом страшным и веским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Плакали люди, строчки читая.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Плакали люди, фашизм проклиная.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Танин дневник </a:t>
            </a:r>
            <a:r>
              <a:rPr kumimoji="0" lang="ru-RU" sz="2400" i="1" u="none" strike="noStrike" normalizeH="0" baseline="0" dirty="0" smtClean="0"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боль Ленинграда,</a:t>
            </a:r>
            <a:b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прочитать его каждому надо.</a:t>
            </a:r>
            <a:endParaRPr kumimoji="0" lang="ru-RU" sz="3200" i="1" u="none" strike="noStrike" normalizeH="0" baseline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429264"/>
            <a:ext cx="1857392" cy="1238261"/>
          </a:xfrm>
          <a:prstGeom prst="rect">
            <a:avLst/>
          </a:prstGeom>
          <a:noFill/>
        </p:spPr>
      </p:pic>
      <p:pic>
        <p:nvPicPr>
          <p:cNvPr id="4" name="Picture 5" descr="line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64291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cdn.photogoroda.com/source2/cn3159/r3563/c3628/36243379.jpg?v=20171213112136"/>
          <p:cNvPicPr>
            <a:picLocks noChangeAspect="1" noChangeArrowheads="1"/>
          </p:cNvPicPr>
          <p:nvPr/>
        </p:nvPicPr>
        <p:blipFill>
          <a:blip r:embed="rId2"/>
          <a:srcRect l="2930" t="73" r="3320"/>
          <a:stretch>
            <a:fillRect/>
          </a:stretch>
        </p:blipFill>
        <p:spPr bwMode="auto">
          <a:xfrm>
            <a:off x="571472" y="571480"/>
            <a:ext cx="7984200" cy="58245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14282" y="2357430"/>
            <a:ext cx="8929718" cy="1920875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Дети под оккупацией у фашистов.</a:t>
            </a:r>
          </a:p>
        </p:txBody>
      </p:sp>
      <p:pic>
        <p:nvPicPr>
          <p:cNvPr id="6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214414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42886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571868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643438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857884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2480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27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58016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Рыжов\Рабочий стол\Копия (3) ВРЕМЕННЫЕ ФОТО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191425" cy="5393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elaxedModerately"/>
            <a:lightRig rig="threePt" dir="t"/>
          </a:scene3d>
        </p:spPr>
      </p:pic>
      <p:pic>
        <p:nvPicPr>
          <p:cNvPr id="2054" name="Picture 6" descr="https://im0-tub-ru.yandex.net/i?id=5a2b68523538a0e3ef91a241580c9a35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809999"/>
            <a:ext cx="3048000" cy="3048001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Великая Отечественная война принесла народам СССР не только огромные жертвы на фронте. </a:t>
            </a:r>
            <a:r>
              <a:rPr kumimoji="0" lang="ru-RU" sz="2400" i="1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Гитлеровское руководство с тупой педантичностью истребляло мирное население на всей оккупированной территории Советского Союза. </a:t>
            </a:r>
            <a:endParaRPr kumimoji="0" lang="ru-RU" sz="3200" i="1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static3.depositphotos.com/1000356/108/i/950/depositphotos_1081553-stock-photo-fire-flame-on-whi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0" y="0"/>
            <a:ext cx="9144000" cy="3214686"/>
          </a:xfrm>
          <a:prstGeom prst="rect">
            <a:avLst/>
          </a:prstGeom>
          <a:noFill/>
        </p:spPr>
      </p:pic>
      <p:sp>
        <p:nvSpPr>
          <p:cNvPr id="2050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786" y="1785926"/>
            <a:ext cx="7572428" cy="3357586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chemeClr val="accent5">
                    <a:lumMod val="90000"/>
                  </a:schemeClr>
                </a:solidFill>
                <a:effectLst/>
                <a:latin typeface="Monotype Corsiva" pitchFamily="66" charset="0"/>
              </a:rPr>
              <a:t>Детство, опалённое войной</a:t>
            </a:r>
          </a:p>
        </p:txBody>
      </p:sp>
      <p:pic>
        <p:nvPicPr>
          <p:cNvPr id="21" name="Picture 2" descr="https://static3.depositphotos.com/1000356/108/i/950/depositphotos_1081553-stock-photo-fire-flame-on-whi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</p:spPr>
      </p:pic>
      <p:pic>
        <p:nvPicPr>
          <p:cNvPr id="5" name="Picture 5" descr="line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5810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243262" y="3243262"/>
            <a:ext cx="6858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ine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31750"/>
            <a:ext cx="5810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29263" y="3243263"/>
            <a:ext cx="6858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i.ytimg.com/vi/LeoyFLJeB1M/maxresdefault.jpg"/>
          <p:cNvPicPr>
            <a:picLocks noChangeAspect="1" noChangeArrowheads="1"/>
          </p:cNvPicPr>
          <p:nvPr/>
        </p:nvPicPr>
        <p:blipFill>
          <a:blip r:embed="rId2"/>
          <a:srcRect l="10546" r="13281"/>
          <a:stretch>
            <a:fillRect/>
          </a:stretch>
        </p:blipFill>
        <p:spPr bwMode="auto">
          <a:xfrm>
            <a:off x="0" y="1000108"/>
            <a:ext cx="6572263" cy="4929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5357818" y="0"/>
            <a:ext cx="378618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Среди сугробов и воронок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В селе, разрушенном дотла,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Стоит, зажмурившись ребёнок –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Последний гражданин села.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Испуганный котёнок белый,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Обломок печки и трубы –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И это всё, что уцелело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От прежней жизни и избы.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При нём избу его спалили,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Угнали маму со двора,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И в наспех вырытой могиле</a:t>
            </a:r>
            <a:b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Лежит убитая сестра.</a:t>
            </a:r>
            <a:r>
              <a:rPr lang="ru-RU" sz="2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endParaRPr lang="ru-RU" sz="20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C:\Documents and Settings\Рыжов\Рабочий стол\Копия (3) ВРЕМЕННЫЕ ФОТО\Рисунок7.jpg"/>
          <p:cNvPicPr>
            <a:picLocks noChangeAspect="1" noChangeArrowheads="1"/>
          </p:cNvPicPr>
          <p:nvPr/>
        </p:nvPicPr>
        <p:blipFill>
          <a:blip r:embed="rId2"/>
          <a:srcRect r="6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https://static3.depositphotos.com/1000356/108/i/950/depositphotos_1081553-stock-photo-fire-flame-on-whi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avatars.mds.yandex.net/get-zen_doc/34175/pub_5aeb56f458166913139da5cf_5aeb58af58166913139da5e2/scale_1200"/>
          <p:cNvPicPr>
            <a:picLocks noChangeAspect="1" noChangeArrowheads="1"/>
          </p:cNvPicPr>
          <p:nvPr/>
        </p:nvPicPr>
        <p:blipFill>
          <a:blip r:embed="rId2"/>
          <a:srcRect l="10986" t="6128" r="26025" b="2933"/>
          <a:stretch>
            <a:fillRect/>
          </a:stretch>
        </p:blipFill>
        <p:spPr bwMode="auto">
          <a:xfrm>
            <a:off x="785786" y="214290"/>
            <a:ext cx="7643866" cy="6357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5357826"/>
            <a:ext cx="7858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миллионов 420 тысяч человек были преднамеренно истреблены нацистами 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оккупированных территориях.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https://im0-tub-ru.yandex.net/i?id=5a2b68523538a0e3ef91a241580c9a35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809999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Рыжов\Рабочий стол\Копия (3) ВРЕМЕННЫЕ ФОТО\Рисунок9.jpg"/>
          <p:cNvPicPr>
            <a:picLocks noChangeAspect="1" noChangeArrowheads="1"/>
          </p:cNvPicPr>
          <p:nvPr/>
        </p:nvPicPr>
        <p:blipFill>
          <a:blip r:embed="rId2"/>
          <a:srcRect l="4773" t="2151" r="2927" b="3226"/>
          <a:stretch>
            <a:fillRect/>
          </a:stretch>
        </p:blipFill>
        <p:spPr bwMode="auto">
          <a:xfrm>
            <a:off x="214282" y="285728"/>
            <a:ext cx="4286280" cy="628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82" name="Picture 10" descr="https://art-assorty.ru/uploads/posts/2016-10/1476510498_05ca5f9d3a9e0cd918b17a8386a8a27e.jpg"/>
          <p:cNvPicPr>
            <a:picLocks noChangeAspect="1" noChangeArrowheads="1"/>
          </p:cNvPicPr>
          <p:nvPr/>
        </p:nvPicPr>
        <p:blipFill>
          <a:blip r:embed="rId3"/>
          <a:srcRect l="1733" t="1143" r="1239" b="1696"/>
          <a:stretch>
            <a:fillRect/>
          </a:stretch>
        </p:blipFill>
        <p:spPr bwMode="auto">
          <a:xfrm>
            <a:off x="4716557" y="285728"/>
            <a:ext cx="4213161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142976" y="3143248"/>
            <a:ext cx="6072230" cy="178595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  <a:t>Дети в   концлагерях</a:t>
            </a:r>
            <a:r>
              <a:rPr lang="ru-RU" sz="13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3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13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750387" y="3107545"/>
            <a:ext cx="6858000" cy="64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507729" y="3136105"/>
            <a:ext cx="6858000" cy="5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5429260"/>
            <a:ext cx="8001024" cy="65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642918"/>
            <a:ext cx="8286776" cy="65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209a\Pictures\9 мая png (29).png"/>
          <p:cNvPicPr>
            <a:picLocks noChangeAspect="1" noChangeArrowheads="1"/>
          </p:cNvPicPr>
          <p:nvPr/>
        </p:nvPicPr>
        <p:blipFill>
          <a:blip r:embed="rId3"/>
          <a:srcRect l="26733" t="32658" r="4374" b="4530"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 descr="C:\Documents and Settings\Рыжов\Рабочий стол\Копия (3) ВРЕМЕННЫЕ ФОТО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97744"/>
            <a:ext cx="7929618" cy="536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965053" y="4036211"/>
            <a:ext cx="528638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13003"/>
            <a:ext cx="9144000" cy="44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241289" y="3741432"/>
            <a:ext cx="5786453" cy="4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08" y="5619739"/>
            <a:ext cx="1857392" cy="1238261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normalizeH="0" baseline="0" dirty="0" smtClean="0">
                <a:solidFill>
                  <a:schemeClr val="accent4"/>
                </a:solidFill>
                <a:ea typeface="Times New Roman" pitchFamily="18" charset="0"/>
                <a:cs typeface="Times New Roman" pitchFamily="18" charset="0"/>
              </a:rPr>
              <a:t>Страшный час в концлагере наступал тогда, когда фашисты, выстроив матерей с детьми посреди лагеря, насильно отрывали детей от несчастных матерей.</a:t>
            </a:r>
            <a:endParaRPr kumimoji="0" lang="ru-RU" sz="3200" i="1" u="none" strike="noStrike" normalizeH="0" baseline="0" dirty="0" smtClean="0">
              <a:solidFill>
                <a:schemeClr val="accent4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ds03.infourok.ru/uploads/ex/03db/0001ffaa-64cf9dbf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0" name="Picture 4" descr="https://ds03.infourok.ru/uploads/ex/03db/0001ffaa-64cf9dbf/img7.jpg"/>
          <p:cNvPicPr>
            <a:picLocks noChangeAspect="1" noChangeArrowheads="1"/>
          </p:cNvPicPr>
          <p:nvPr/>
        </p:nvPicPr>
        <p:blipFill>
          <a:blip r:embed="rId2"/>
          <a:srcRect l="70613" t="50000" r="5862" b="8980"/>
          <a:stretch>
            <a:fillRect/>
          </a:stretch>
        </p:blipFill>
        <p:spPr bwMode="auto">
          <a:xfrm>
            <a:off x="285720" y="214290"/>
            <a:ext cx="4929222" cy="6446229"/>
          </a:xfrm>
          <a:prstGeom prst="rect">
            <a:avLst/>
          </a:prstGeom>
          <a:noFill/>
        </p:spPr>
      </p:pic>
      <p:pic>
        <p:nvPicPr>
          <p:cNvPr id="6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111054">
            <a:off x="-7328" y="5676371"/>
            <a:ext cx="5400746" cy="4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90226">
            <a:off x="1009216" y="5496383"/>
            <a:ext cx="2553118" cy="42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6411962"/>
            <a:ext cx="5214944" cy="4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015681" y="3261200"/>
            <a:ext cx="6612481" cy="58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29188" y="3386708"/>
            <a:ext cx="6471294" cy="47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286380" y="0"/>
            <a:ext cx="3857620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Бжезинка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Аушвиц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Освенцим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Названий много, суть одна: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 если не родился немцем,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узник, здесь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твоя тюрьма.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дети, в лагере-могиле,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кошмарном словно были сне: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Циклоном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камерах травили,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Живьем младенцев жгли в огне. 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них врачи практиковали: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разрезали на куски,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друг к другу пришивали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вращивали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плавники.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Нечеловеческие муки,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Нечеловеческий цинизм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здесь работал для науки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Убийства чёткий механизм.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сквозь года слышны здесь стоны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детский непрерывный плач.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Фашизма жертвы – миллионы...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Нацизм – чудовищный палач!</a:t>
            </a:r>
            <a:b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5214944" cy="4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6" descr="C:\Documents and Settings\Рыжов\Рабочий стол\Копия (3) ВРЕМЕННЫЕ ФОТО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072362" cy="4990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Массы загубленных детей перед их мучительной гибелью варварскими способами использовались в качестве живого экспериментального материала для бесчеловечных опытов «арийской медицины».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cf.ppt-online.org/files1/slide/i/icG8x6XwVCB3LFK4YegaJnz1USNky0TsHrb2ZhOWA/slide-4.jpg"/>
          <p:cNvPicPr>
            <a:picLocks noChangeAspect="1" noChangeArrowheads="1"/>
          </p:cNvPicPr>
          <p:nvPr/>
        </p:nvPicPr>
        <p:blipFill>
          <a:blip r:embed="rId2"/>
          <a:srcRect l="46143" t="48828" r="1122" b="390"/>
          <a:stretch>
            <a:fillRect/>
          </a:stretch>
        </p:blipFill>
        <p:spPr bwMode="auto">
          <a:xfrm>
            <a:off x="1214414" y="214290"/>
            <a:ext cx="6643734" cy="5634607"/>
          </a:xfrm>
          <a:prstGeom prst="rect">
            <a:avLst/>
          </a:prstGeom>
          <a:noFill/>
        </p:spPr>
      </p:pic>
      <p:pic>
        <p:nvPicPr>
          <p:cNvPr id="4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928662" y="0"/>
            <a:ext cx="7429552" cy="5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09998" y="2795826"/>
            <a:ext cx="5500726" cy="48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143504" y="2928934"/>
            <a:ext cx="55721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6a70e8b6773489a1db393f098a274c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214414" y="5572140"/>
            <a:ext cx="6858048" cy="50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1073" y="5929330"/>
            <a:ext cx="90529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 точное количество убитых детей невозможно...</a:t>
            </a:r>
            <a:endParaRPr kumimoji="0" lang="ru-RU" sz="3600" b="1" i="1" u="none" strike="noStrike" normalizeH="0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ero of the USSR Gold Sta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00042"/>
            <a:ext cx="1672509" cy="2571768"/>
          </a:xfrm>
          <a:prstGeom prst="rect">
            <a:avLst/>
          </a:prstGeom>
          <a:noFill/>
        </p:spPr>
      </p:pic>
      <p:pic>
        <p:nvPicPr>
          <p:cNvPr id="7" name="Picture 5" descr="C:\Users\209a\Pictures\9 мая png (29).png"/>
          <p:cNvPicPr>
            <a:picLocks noChangeAspect="1" noChangeArrowheads="1"/>
          </p:cNvPicPr>
          <p:nvPr/>
        </p:nvPicPr>
        <p:blipFill>
          <a:blip r:embed="rId3"/>
          <a:srcRect l="26733" t="32658" r="4374" b="4530"/>
          <a:stretch>
            <a:fillRect/>
          </a:stretch>
        </p:blipFill>
        <p:spPr bwMode="auto">
          <a:xfrm>
            <a:off x="3857620" y="0"/>
            <a:ext cx="4929190" cy="6858000"/>
          </a:xfrm>
          <a:prstGeom prst="rect">
            <a:avLst/>
          </a:prstGeom>
          <a:noFill/>
        </p:spPr>
      </p:pic>
      <p:sp>
        <p:nvSpPr>
          <p:cNvPr id="1177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14348" y="2500306"/>
            <a:ext cx="7286676" cy="2135189"/>
          </a:xfrm>
        </p:spPr>
        <p:txBody>
          <a:bodyPr/>
          <a:lstStyle/>
          <a:p>
            <a:pPr eaLnBrk="1" hangingPunct="1">
              <a:defRPr/>
            </a:pPr>
            <a:r>
              <a:rPr lang="ru-RU" sz="115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  <a:t>Дети </a:t>
            </a:r>
            <a:br>
              <a:rPr lang="ru-RU" sz="115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115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  <a:t>пионеры </a:t>
            </a:r>
            <a:br>
              <a:rPr lang="ru-RU" sz="115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115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  <a:t>- герои</a:t>
            </a:r>
            <a:br>
              <a:rPr lang="ru-RU" sz="115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115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Picture 6" descr="Order of the Patriotic War (1st class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3841" y="4000504"/>
            <a:ext cx="251015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Дети войны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8215338" cy="452596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buNone/>
              <a:defRPr/>
            </a:pPr>
            <a:r>
              <a:rPr lang="ru-RU" sz="4400" b="1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  </a:t>
            </a:r>
            <a:r>
              <a:rPr lang="ru-RU" sz="4800" b="1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Дети в блокадном Ленинграде.</a:t>
            </a:r>
          </a:p>
          <a:p>
            <a:pPr eaLnBrk="1" hangingPunct="1">
              <a:buNone/>
              <a:defRPr/>
            </a:pPr>
            <a:r>
              <a:rPr lang="ru-RU" sz="4800" b="1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  Дети под оккупацией </a:t>
            </a:r>
          </a:p>
          <a:p>
            <a:pPr algn="r" eaLnBrk="1" hangingPunct="1">
              <a:buNone/>
              <a:defRPr/>
            </a:pPr>
            <a:r>
              <a:rPr lang="ru-RU" sz="4800" b="1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у фашистов.</a:t>
            </a:r>
          </a:p>
          <a:p>
            <a:pPr eaLnBrk="1" hangingPunct="1">
              <a:buNone/>
              <a:defRPr/>
            </a:pPr>
            <a:r>
              <a:rPr lang="ru-RU" sz="4800" b="1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  Дети в концлагерях.</a:t>
            </a:r>
          </a:p>
          <a:p>
            <a:pPr eaLnBrk="1" hangingPunct="1">
              <a:buNone/>
              <a:defRPr/>
            </a:pPr>
            <a:r>
              <a:rPr lang="ru-RU" sz="4800" b="1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   Дети пионеры – герои.</a:t>
            </a:r>
          </a:p>
          <a:p>
            <a:pPr eaLnBrk="1" hangingPunct="1">
              <a:buNone/>
              <a:defRPr/>
            </a:pPr>
            <a:r>
              <a:rPr lang="ru-RU" sz="4800" b="1" dirty="0" smtClean="0">
                <a:ln/>
                <a:solidFill>
                  <a:schemeClr val="accent3"/>
                </a:solidFill>
                <a:effectLst/>
                <a:latin typeface="Monotype Corsiva" pitchFamily="66" charset="0"/>
              </a:rPr>
              <a:t>   Дети в тылу.</a:t>
            </a:r>
          </a:p>
        </p:txBody>
      </p:sp>
      <p:pic>
        <p:nvPicPr>
          <p:cNvPr id="6149" name="Picture 5" descr="C:\Users\209a\Pictures\9 мая png (29).png"/>
          <p:cNvPicPr>
            <a:picLocks noChangeAspect="1" noChangeArrowheads="1"/>
          </p:cNvPicPr>
          <p:nvPr/>
        </p:nvPicPr>
        <p:blipFill>
          <a:blip r:embed="rId2"/>
          <a:srcRect l="26733" t="32658" r="4374" b="4530"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  <p:pic>
        <p:nvPicPr>
          <p:cNvPr id="5" name="Picture 6" descr="Order of the Patriotic War (1st class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3841" y="4214794"/>
            <a:ext cx="251015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6588125" y="1773238"/>
            <a:ext cx="237648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 dirty="0"/>
          </a:p>
          <a:p>
            <a:pPr>
              <a:spcBef>
                <a:spcPct val="50000"/>
              </a:spcBef>
            </a:pPr>
            <a:r>
              <a:rPr lang="ru-RU" dirty="0">
                <a:latin typeface="Arial Black" pitchFamily="34" charset="0"/>
              </a:rPr>
              <a:t> </a:t>
            </a:r>
          </a:p>
        </p:txBody>
      </p:sp>
      <p:pic>
        <p:nvPicPr>
          <p:cNvPr id="35844" name="Picture 5" descr="C:\Documents and Settings\Рыжов\Рабочий стол\Копия (3) ВРЕМЕННЫЕ ФОТО\Рисунок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94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5357826"/>
            <a:ext cx="8858280" cy="12858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Великую Отечественную войну многие дети стремились защитить свою страну от нацистов. Несмотря на юный возраст, они </a:t>
            </a:r>
            <a:r>
              <a:rPr lang="ru-RU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ru-RU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выдающимися бойцами против фашистских захватчиков</a:t>
            </a:r>
            <a:endParaRPr lang="ru-RU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9a\Pictures\74a644eba4368c32053d7465697a59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928670"/>
            <a:ext cx="5905540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476887"/>
            <a:ext cx="2071670" cy="1381113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714356"/>
            <a:ext cx="264320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Ветры в походные трубы трубили,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Дождь отбивал барабанную дробь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Ребята-герои в разведку ходили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Сквозь чащу лесов и болотную топь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нынче в разведку идут следопыты,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Туда, где когда-то ровесники шли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будут, не будут, не будут забыты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- герои родимой земли!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2" name="Picture 10" descr="Medal for Valor USS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7"/>
            <a:ext cx="1612122" cy="2571744"/>
          </a:xfrm>
          <a:prstGeom prst="rect">
            <a:avLst/>
          </a:prstGeom>
          <a:noFill/>
        </p:spPr>
      </p:pic>
      <p:pic>
        <p:nvPicPr>
          <p:cNvPr id="49154" name="Picture 2" descr="https://ds02.infourok.ru/uploads/ex/01d6/00078f6d-c99e7b16/img11.jpg"/>
          <p:cNvPicPr>
            <a:picLocks noChangeAspect="1" noChangeArrowheads="1"/>
          </p:cNvPicPr>
          <p:nvPr/>
        </p:nvPicPr>
        <p:blipFill>
          <a:blip r:embed="rId3"/>
          <a:srcRect l="20313" t="30209" r="20312" b="13541"/>
          <a:stretch>
            <a:fillRect/>
          </a:stretch>
        </p:blipFill>
        <p:spPr bwMode="auto">
          <a:xfrm>
            <a:off x="1500166" y="1071546"/>
            <a:ext cx="6429420" cy="55327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918" y="-214338"/>
            <a:ext cx="6655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Лёня Голиков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9158" name="Picture 6" descr="Order of Lenin badge with ribb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1857356" cy="2865214"/>
          </a:xfrm>
          <a:prstGeom prst="rect">
            <a:avLst/>
          </a:prstGeom>
          <a:noFill/>
        </p:spPr>
      </p:pic>
      <p:pic>
        <p:nvPicPr>
          <p:cNvPr id="49160" name="Picture 8" descr="Order of the Red Bann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0240" y="3429000"/>
            <a:ext cx="1563760" cy="2714644"/>
          </a:xfrm>
          <a:prstGeom prst="rect">
            <a:avLst/>
          </a:prstGeom>
          <a:noFill/>
        </p:spPr>
      </p:pic>
      <p:pic>
        <p:nvPicPr>
          <p:cNvPr id="49156" name="Picture 4" descr="Hero of the USSR Gold Star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120"/>
            <a:ext cx="1714480" cy="2416596"/>
          </a:xfrm>
          <a:prstGeom prst="rect">
            <a:avLst/>
          </a:prstGeom>
          <a:noFill/>
        </p:spPr>
      </p:pic>
      <p:sp>
        <p:nvSpPr>
          <p:cNvPr id="49168" name="AutoShape 16" descr="https://skylots.org/images/images/n/7a/3b7a2a7b97d4b5df5a159866da2e3e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170" name="AutoShape 18" descr="https://skylots.org/images/images/n/7a/3b7a2a7b97d4b5df5a159866da2e3e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172" name="AutoShape 20" descr="https://skylots.org/images/images/n/61/ed614762d6fdc008844a6ef5a2bbfb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" name="Picture 4" descr="https://bidspirit-images.global.ssl.fastly.net/helios/cloned-images/123569/1/a_ignore_q_80_w_1000_c_limit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0"/>
            <a:ext cx="2500298" cy="3410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spekh.press/images/articles/75378/2018_12_21-10-046_001.jpg"/>
          <p:cNvPicPr>
            <a:picLocks noChangeAspect="1" noChangeArrowheads="1"/>
          </p:cNvPicPr>
          <p:nvPr/>
        </p:nvPicPr>
        <p:blipFill>
          <a:blip r:embed="rId2"/>
          <a:srcRect l="23333" r="14166"/>
          <a:stretch>
            <a:fillRect/>
          </a:stretch>
        </p:blipFill>
        <p:spPr bwMode="auto">
          <a:xfrm>
            <a:off x="2071670" y="1214422"/>
            <a:ext cx="5072098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0"/>
            <a:ext cx="67102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Володя Дубинин 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8" name="Picture 4" descr="Order of the Red Bann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1785918" cy="2771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ero of the USSR Gold Star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258" y="500042"/>
            <a:ext cx="2041411" cy="3071834"/>
          </a:xfrm>
          <a:prstGeom prst="rect">
            <a:avLst/>
          </a:prstGeom>
          <a:noFill/>
        </p:spPr>
      </p:pic>
      <p:pic>
        <p:nvPicPr>
          <p:cNvPr id="13" name="Picture 4" descr="https://bidspirit-images.global.ssl.fastly.net/helios/cloned-images/123569/1/a_ignore_q_80_w_1000_c_limit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985972"/>
            <a:ext cx="3571868" cy="4872028"/>
          </a:xfrm>
          <a:prstGeom prst="rect">
            <a:avLst/>
          </a:prstGeom>
          <a:noFill/>
        </p:spPr>
      </p:pic>
      <p:pic>
        <p:nvPicPr>
          <p:cNvPr id="40964" name="Picture 5" descr="C:\Documents and Settings\Рыжов\Рабочий стол\Копия (3) ВРЕМЕННЫЕ ФОТО\Рисунок25.jpg"/>
          <p:cNvPicPr>
            <a:picLocks noChangeAspect="1" noChangeArrowheads="1"/>
          </p:cNvPicPr>
          <p:nvPr/>
        </p:nvPicPr>
        <p:blipFill>
          <a:blip r:embed="rId4"/>
          <a:srcRect l="7652" r="11990"/>
          <a:stretch>
            <a:fillRect/>
          </a:stretch>
        </p:blipFill>
        <p:spPr bwMode="auto">
          <a:xfrm>
            <a:off x="2714612" y="1071546"/>
            <a:ext cx="3786214" cy="5555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4" name="Picture 4" descr="Order of Lenin badge with ribb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81394"/>
            <a:ext cx="2071702" cy="3176606"/>
          </a:xfrm>
          <a:prstGeom prst="rect">
            <a:avLst/>
          </a:prstGeom>
          <a:noFill/>
        </p:spPr>
      </p:pic>
      <p:pic>
        <p:nvPicPr>
          <p:cNvPr id="10246" name="Picture 6" descr="Order of the Patriotic War (1st class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3841" y="500042"/>
            <a:ext cx="2510159" cy="2643206"/>
          </a:xfrm>
          <a:prstGeom prst="rect">
            <a:avLst/>
          </a:prstGeom>
          <a:noFill/>
        </p:spPr>
      </p:pic>
      <p:sp>
        <p:nvSpPr>
          <p:cNvPr id="972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14348" y="0"/>
            <a:ext cx="7658096" cy="928670"/>
          </a:xfrm>
        </p:spPr>
        <p:txBody>
          <a:bodyPr/>
          <a:lstStyle/>
          <a:p>
            <a:pPr eaLnBrk="1" hangingPunct="1">
              <a:tabLst>
                <a:tab pos="4491038" algn="l"/>
              </a:tabLst>
              <a:defRPr/>
            </a:pPr>
            <a:r>
              <a:rPr lang="ru-RU" sz="7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Валя Котик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0-tub-ru.yandex.net/i?id=d17869652d1c0b92f40e7fb4491772ad&amp;n=33&amp;w=94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928670"/>
            <a:ext cx="3704092" cy="56050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0"/>
            <a:ext cx="55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Лида Матвеева 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0180" name="Picture 4" descr="https://bidspirit-images.global.ssl.fastly.net/helios/cloned-images/123569/1/a_ignore_q_80_w_1000_c_limit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2"/>
            <a:ext cx="2683822" cy="3660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ds04.infourok.ru/uploads/ex/0f09/0018a018-ec349109/img13.jpg"/>
          <p:cNvPicPr>
            <a:picLocks noChangeAspect="1" noChangeArrowheads="1"/>
          </p:cNvPicPr>
          <p:nvPr/>
        </p:nvPicPr>
        <p:blipFill>
          <a:blip r:embed="rId2"/>
          <a:srcRect l="18506" t="28891" r="49351" b="12986"/>
          <a:stretch>
            <a:fillRect/>
          </a:stretch>
        </p:blipFill>
        <p:spPr bwMode="auto">
          <a:xfrm>
            <a:off x="2786050" y="1214422"/>
            <a:ext cx="3898003" cy="52864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7356" y="0"/>
            <a:ext cx="5552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Зверев Анатолий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2" descr="Hero of the USSR Gold Sta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285860"/>
            <a:ext cx="185151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Order of the Patriotic War (1st class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00402"/>
            <a:ext cx="2428860" cy="2557598"/>
          </a:xfrm>
          <a:prstGeom prst="rect">
            <a:avLst/>
          </a:prstGeom>
          <a:noFill/>
        </p:spPr>
      </p:pic>
      <p:pic>
        <p:nvPicPr>
          <p:cNvPr id="2" name="Picture 2" descr="http://xn--80aacfpjf3cftcg.xn--p1ai/files/Images/%D0%BC%D0%B0%D1%80%D0%B0%D1%82%20%D0%BA%D0%B0%D0%B7%D0%B5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71546"/>
            <a:ext cx="4143404" cy="55366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28860" y="-214338"/>
            <a:ext cx="47618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Марат Казей</a:t>
            </a:r>
            <a:endParaRPr lang="ru-RU" sz="6600" dirty="0"/>
          </a:p>
        </p:txBody>
      </p:sp>
      <p:pic>
        <p:nvPicPr>
          <p:cNvPr id="55300" name="Picture 4" descr="Order of Lenin badge with ribb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2608930" cy="4011190"/>
          </a:xfrm>
          <a:prstGeom prst="rect">
            <a:avLst/>
          </a:prstGeom>
          <a:noFill/>
        </p:spPr>
      </p:pic>
      <p:pic>
        <p:nvPicPr>
          <p:cNvPr id="55298" name="Picture 2" descr="Hero of the USSR Gold Star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820" y="0"/>
            <a:ext cx="2083790" cy="3286124"/>
          </a:xfrm>
          <a:prstGeom prst="rect">
            <a:avLst/>
          </a:prstGeom>
          <a:noFill/>
        </p:spPr>
      </p:pic>
      <p:pic>
        <p:nvPicPr>
          <p:cNvPr id="55310" name="Picture 14" descr="&amp;Bcy;&amp;iecy;&amp;scy;&amp;scy;&amp;mcy;&amp;iecy;&amp;rcy;&amp;tcy;&amp;ncy;&amp;ycy;&amp;jcy; &amp;pcy;&amp;ocy;&amp;lcy;&amp;kcy;. &amp;Kcy;&amp;acy;&amp;zcy;&amp;acy;&amp;khcy;&amp;scy;&amp;tcy;&amp;acy;&amp;ncy;. &amp;Dcy;&amp;ocy;&amp;ncy;&amp;iecy;&amp;tscy; &amp;Ncy;&amp;icy;&amp;kcy;&amp;ocy;&amp;lcy;&amp;acy;&amp;jcy; &amp;Mcy;&amp;icy;&amp;khcy;&amp;acy;&amp;jcy;&amp;lcy;&amp;ocy;&amp;vcy;&amp;icy;&amp;ch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1" y="2857496"/>
            <a:ext cx="2428859" cy="3675074"/>
          </a:xfrm>
          <a:prstGeom prst="rect">
            <a:avLst/>
          </a:prstGeom>
          <a:noFill/>
        </p:spPr>
      </p:pic>
      <p:pic>
        <p:nvPicPr>
          <p:cNvPr id="55304" name="Picture 8" descr="Medal for Valor USSR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0193" y="357166"/>
            <a:ext cx="235380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071670" y="1785926"/>
            <a:ext cx="5214974" cy="3071834"/>
          </a:xfrm>
        </p:spPr>
        <p:txBody>
          <a:bodyPr/>
          <a:lstStyle/>
          <a:p>
            <a:pPr eaLnBrk="1" hangingPunct="1">
              <a:defRPr/>
            </a:pPr>
            <a:r>
              <a:rPr lang="ru-RU" sz="13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  <a:t>Дети </a:t>
            </a:r>
            <a:br>
              <a:rPr lang="ru-RU" sz="13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13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Times New Roman" pitchFamily="18" charset="0"/>
              </a:rPr>
              <a:t>в тылу.</a:t>
            </a:r>
          </a:p>
        </p:txBody>
      </p:sp>
      <p:pic>
        <p:nvPicPr>
          <p:cNvPr id="3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7620" cy="2571746"/>
          </a:xfrm>
          <a:prstGeom prst="rect">
            <a:avLst/>
          </a:prstGeom>
          <a:noFill/>
        </p:spPr>
      </p:pic>
      <p:pic>
        <p:nvPicPr>
          <p:cNvPr id="4" name="Picture 5" descr="C:\Users\209a\Pictures\9 мая png (29).png"/>
          <p:cNvPicPr>
            <a:picLocks noChangeAspect="1" noChangeArrowheads="1"/>
          </p:cNvPicPr>
          <p:nvPr/>
        </p:nvPicPr>
        <p:blipFill>
          <a:blip r:embed="rId3"/>
          <a:srcRect l="26733" t="32658" r="4374" b="4530"/>
          <a:stretch>
            <a:fillRect/>
          </a:stretch>
        </p:blipFill>
        <p:spPr bwMode="auto">
          <a:xfrm>
            <a:off x="3857620" y="0"/>
            <a:ext cx="49291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wezda.su/assets/images/15790697072011_01_01_Z15_03+01_01234539539_"/>
          <p:cNvPicPr>
            <a:picLocks noChangeAspect="1" noChangeArrowheads="1"/>
          </p:cNvPicPr>
          <p:nvPr/>
        </p:nvPicPr>
        <p:blipFill>
          <a:blip r:embed="rId2"/>
          <a:srcRect l="4769" t="-125" r="7059" b="5798"/>
          <a:stretch>
            <a:fillRect/>
          </a:stretch>
        </p:blipFill>
        <p:spPr bwMode="auto">
          <a:xfrm>
            <a:off x="857224" y="428604"/>
            <a:ext cx="7358114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Сутками трудились ребята на заводах, фабриках и производствах, встав за станки вместо ушедших на фронт братьев и отцов.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143105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09a\Pictures\1352561038-053.jpeg"/>
          <p:cNvPicPr>
            <a:picLocks noChangeAspect="1" noChangeArrowheads="1"/>
          </p:cNvPicPr>
          <p:nvPr/>
        </p:nvPicPr>
        <p:blipFill>
          <a:blip r:embed="rId2"/>
          <a:srcRect l="34375" t="9251" r="36250" b="12554"/>
          <a:stretch>
            <a:fillRect/>
          </a:stretch>
        </p:blipFill>
        <p:spPr bwMode="auto">
          <a:xfrm>
            <a:off x="5000628" y="1428736"/>
            <a:ext cx="3403644" cy="5072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00034" y="0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Было мирное время, дети играли, росли,</a:t>
            </a:r>
          </a:p>
          <a:p>
            <a:pPr lvl="0"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 не было у них забот</a:t>
            </a:r>
            <a:endParaRPr kumimoji="0" lang="ru-RU" sz="4000" b="1" i="1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1" descr="C:\Users\209a\Pictures\1352561038-053.jpeg"/>
          <p:cNvPicPr>
            <a:picLocks noChangeAspect="1" noChangeArrowheads="1"/>
          </p:cNvPicPr>
          <p:nvPr/>
        </p:nvPicPr>
        <p:blipFill>
          <a:blip r:embed="rId2"/>
          <a:srcRect t="10352" r="66250" b="11454"/>
          <a:stretch>
            <a:fillRect/>
          </a:stretch>
        </p:blipFill>
        <p:spPr bwMode="auto">
          <a:xfrm>
            <a:off x="428596" y="1447254"/>
            <a:ext cx="3857652" cy="5072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738" y="5357826"/>
            <a:ext cx="225026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Рыжов\Рабочий стол\Копия (3) ВРЕМЕННЫЕ ФОТО\Рисунок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286676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564357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Работали в сельском хозяйстве, выращивали овощи для </a:t>
            </a:r>
            <a:r>
              <a:rPr lang="ru-RU" sz="2800" dirty="0" smtClean="0"/>
              <a:t>госпиталей.</a:t>
            </a:r>
            <a:endParaRPr lang="ru-RU" sz="2800" dirty="0"/>
          </a:p>
        </p:txBody>
      </p:sp>
      <p:pic>
        <p:nvPicPr>
          <p:cNvPr id="4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64576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900igr.net/up/datas/199326/004.jpg"/>
          <p:cNvPicPr>
            <a:picLocks noChangeAspect="1" noChangeArrowheads="1"/>
          </p:cNvPicPr>
          <p:nvPr/>
        </p:nvPicPr>
        <p:blipFill>
          <a:blip r:embed="rId2"/>
          <a:srcRect l="14754" t="11475" r="4918" b="17486"/>
          <a:stretch>
            <a:fillRect/>
          </a:stretch>
        </p:blipFill>
        <p:spPr bwMode="auto">
          <a:xfrm>
            <a:off x="1071538" y="571480"/>
            <a:ext cx="7000924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57419" cy="15716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429264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Девочки вязали теплые вещи для фронта: варежки, носки, шарфы, шили кисеты для табака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Рыжов\Рабочий стол\Копия (3) ВРЕМЕННЫЕ ФОТО\Рисунок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358114" cy="5214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571733" cy="1714488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57290" y="5857892"/>
            <a:ext cx="6339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помогали раненым в госпиталях.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vedom.ru/p/IB2DPiHAaF7HWiAJfdVORw/r900x800,q95/L2LOLfZGQaqWZCMhoP3_qA"/>
          <p:cNvPicPr>
            <a:picLocks noChangeAspect="1" noChangeArrowheads="1"/>
          </p:cNvPicPr>
          <p:nvPr/>
        </p:nvPicPr>
        <p:blipFill>
          <a:blip r:embed="rId2"/>
          <a:srcRect r="2571"/>
          <a:stretch>
            <a:fillRect/>
          </a:stretch>
        </p:blipFill>
        <p:spPr bwMode="auto">
          <a:xfrm>
            <a:off x="1000100" y="357166"/>
            <a:ext cx="7429552" cy="5000660"/>
          </a:xfrm>
          <a:prstGeom prst="rect">
            <a:avLst/>
          </a:prstGeom>
          <a:noFill/>
        </p:spPr>
      </p:pic>
      <p:pic>
        <p:nvPicPr>
          <p:cNvPr id="5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178827" cy="14525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53806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Ушли на фронт родители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Отчизну защищать,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 нам - детишкам маленьким -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Картошку убирать.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35782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Девчоночья бригада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Пять-двенадцать лет,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Но выполняли честно мы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Родительский завет … 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Рыжов\Рабочий стол\Копия (3) ВРЕМЕННЫЕ ФОТО\Рисунок31.jpg"/>
          <p:cNvPicPr>
            <a:picLocks noChangeAspect="1" noChangeArrowheads="1"/>
          </p:cNvPicPr>
          <p:nvPr/>
        </p:nvPicPr>
        <p:blipFill>
          <a:blip r:embed="rId2"/>
          <a:srcRect l="11504" t="1365" r="868" b="5832"/>
          <a:stretch>
            <a:fillRect/>
          </a:stretch>
        </p:blipFill>
        <p:spPr bwMode="auto">
          <a:xfrm>
            <a:off x="1214414" y="428604"/>
            <a:ext cx="7215238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488" y="5286388"/>
            <a:ext cx="39290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Вязали варежки, носки,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На фронт их отсылали,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 тем победу над врагом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Коварным приближали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cs typeface="Times New Roman" pitchFamily="18" charset="0"/>
            </a:endParaRPr>
          </a:p>
        </p:txBody>
      </p:sp>
      <p:pic>
        <p:nvPicPr>
          <p:cNvPr id="3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64576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4000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 годы войны каждый пятый ребенок остался сиротой.</a:t>
            </a:r>
            <a:endParaRPr lang="ru-RU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https://fs00.infourok.ru/images/doc/266/271718/1/img9.jpg"/>
          <p:cNvPicPr>
            <a:picLocks noChangeAspect="1" noChangeArrowheads="1"/>
          </p:cNvPicPr>
          <p:nvPr/>
        </p:nvPicPr>
        <p:blipFill>
          <a:blip r:embed="rId2"/>
          <a:srcRect l="51563" t="10145" b="46409"/>
          <a:stretch>
            <a:fillRect/>
          </a:stretch>
        </p:blipFill>
        <p:spPr bwMode="auto">
          <a:xfrm>
            <a:off x="4357686" y="428604"/>
            <a:ext cx="4572000" cy="3244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https://fs00.infourok.ru/images/doc/266/271718/1/img9.jpg"/>
          <p:cNvPicPr>
            <a:picLocks noChangeAspect="1" noChangeArrowheads="1"/>
          </p:cNvPicPr>
          <p:nvPr/>
        </p:nvPicPr>
        <p:blipFill>
          <a:blip r:embed="rId2"/>
          <a:srcRect l="2343" t="23969" r="50781" b="25673"/>
          <a:stretch>
            <a:fillRect/>
          </a:stretch>
        </p:blipFill>
        <p:spPr bwMode="auto">
          <a:xfrm>
            <a:off x="214282" y="3071810"/>
            <a:ext cx="4143404" cy="3429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:\Users\209a\Pictures\5329a22c6ba71e00adb22adb01c60e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3286124"/>
            <a:ext cx="5143504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fbec23b96ce52be2df987997b50d5c76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913" cy="6886892"/>
          </a:xfrm>
          <a:prstGeom prst="rect">
            <a:avLst/>
          </a:prstGeom>
          <a:noFill/>
        </p:spPr>
      </p:pic>
      <p:sp>
        <p:nvSpPr>
          <p:cNvPr id="4" name="5-конечная звезда 3"/>
          <p:cNvSpPr/>
          <p:nvPr/>
        </p:nvSpPr>
        <p:spPr>
          <a:xfrm>
            <a:off x="8429652" y="6286520"/>
            <a:ext cx="714348" cy="57148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24tv.ua/resources/photos/news/201901/1097777.jpg?1579425175000"/>
          <p:cNvPicPr>
            <a:picLocks noChangeAspect="1" noChangeArrowheads="1"/>
          </p:cNvPicPr>
          <p:nvPr/>
        </p:nvPicPr>
        <p:blipFill>
          <a:blip r:embed="rId2"/>
          <a:srcRect l="3289" r="12500"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28596" y="642918"/>
            <a:ext cx="492919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Пусть чисто будет небо над землей, 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Пусть жизни мирной радуются люди! 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Вас, кто рядом был с войной, 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Мы помним, бережем и любим!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kartalinka.ru/wp-content/uploads/2019/11/9fadb6d3e28e2be47da4c87e012c596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51727" cy="451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Папа был рядом</a:t>
            </a:r>
          </a:p>
        </p:txBody>
      </p:sp>
      <p:pic>
        <p:nvPicPr>
          <p:cNvPr id="44034" name="Picture 2" descr="https://avatars.mds.yandex.net/get-pdb/2062817/7b0fd2bf-4c7c-4756-a771-16351d90cae0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500990" cy="5639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08" y="5429264"/>
            <a:ext cx="1857392" cy="1238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720" y="0"/>
            <a:ext cx="851535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Мама была рядом</a:t>
            </a:r>
          </a:p>
        </p:txBody>
      </p:sp>
      <p:sp>
        <p:nvSpPr>
          <p:cNvPr id="41986" name="AutoShape 2" descr="https://avatars.mds.yandex.net/get-pdb/2405105/b4cfa28c-77ac-4122-8183-3e51433b87b5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988" name="AutoShape 4" descr="https://avatars.mds.yandex.net/get-pdb/2405105/b4cfa28c-77ac-4122-8183-3e51433b87b5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989" name="Picture 5" descr="C:\Users\209a\Pictures\9b47f5ec9d73abe40f312d713872ac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25074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81" y="5286388"/>
            <a:ext cx="2357419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209a\Pictures\315eb5842d608c49dd62b9bc34814f0a.jpg"/>
          <p:cNvPicPr>
            <a:picLocks noChangeAspect="1" noChangeArrowheads="1"/>
          </p:cNvPicPr>
          <p:nvPr/>
        </p:nvPicPr>
        <p:blipFill>
          <a:blip r:embed="rId2"/>
          <a:srcRect b="4525"/>
          <a:stretch>
            <a:fillRect/>
          </a:stretch>
        </p:blipFill>
        <p:spPr bwMode="auto">
          <a:xfrm>
            <a:off x="571472" y="1142984"/>
            <a:ext cx="8072494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Дети играли на улицах</a:t>
            </a:r>
          </a:p>
        </p:txBody>
      </p:sp>
      <p:pic>
        <p:nvPicPr>
          <p:cNvPr id="5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357826"/>
            <a:ext cx="225026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vatars.mds.yandex.net/get-pdb/1724502/a7ba3c81-1270-4502-99c8-0a6d570039d3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429552" cy="54978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Было счастливое детство</a:t>
            </a:r>
            <a:endParaRPr lang="ru-RU" sz="7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Picture 5" descr="C:\Users\209a\Pictures\9 мая png (4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3" y="5286388"/>
            <a:ext cx="2357419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0" y="1357298"/>
            <a:ext cx="4572000" cy="4572032"/>
          </a:xfrm>
          <a:effectLst>
            <a:outerShdw blurRad="152400" dist="1943100" dir="5400000" sx="90000" sy="-19000" rotWithShape="0">
              <a:prstClr val="black">
                <a:alpha val="67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ВОЙНА !</a:t>
            </a:r>
            <a:r>
              <a:rPr lang="ru-RU" sz="66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22 июня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1941 года</a:t>
            </a:r>
          </a:p>
        </p:txBody>
      </p:sp>
      <p:pic>
        <p:nvPicPr>
          <p:cNvPr id="13316" name="Picture 10" descr="C:\Documents and Settings\Рыжов\Рабочий стол\ВРЕМЕННЫЕ ФОТО\Рисунок7.jpg"/>
          <p:cNvPicPr>
            <a:picLocks noChangeAspect="1" noChangeArrowheads="1"/>
          </p:cNvPicPr>
          <p:nvPr/>
        </p:nvPicPr>
        <p:blipFill>
          <a:blip r:embed="rId3"/>
          <a:srcRect b="3212"/>
          <a:stretch>
            <a:fillRect/>
          </a:stretch>
        </p:blipFill>
        <p:spPr bwMode="auto">
          <a:xfrm>
            <a:off x="214282" y="186055"/>
            <a:ext cx="4511329" cy="6457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хор Александрова - Вставай страна огромная!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5">
      <a:dk1>
        <a:srgbClr val="5C1F00"/>
      </a:dk1>
      <a:lt1>
        <a:srgbClr val="FFFFFF"/>
      </a:lt1>
      <a:dk2>
        <a:srgbClr val="8C0000"/>
      </a:dk2>
      <a:lt2>
        <a:srgbClr val="DFD293"/>
      </a:lt2>
      <a:accent1>
        <a:srgbClr val="FF6845"/>
      </a:accent1>
      <a:accent2>
        <a:srgbClr val="BE7960"/>
      </a:accent2>
      <a:accent3>
        <a:srgbClr val="C5AAAA"/>
      </a:accent3>
      <a:accent4>
        <a:srgbClr val="DADADA"/>
      </a:accent4>
      <a:accent5>
        <a:srgbClr val="FFB9B0"/>
      </a:accent5>
      <a:accent6>
        <a:srgbClr val="AC6D56"/>
      </a:accent6>
      <a:hlink>
        <a:srgbClr val="FFFFCC"/>
      </a:hlink>
      <a:folHlink>
        <a:srgbClr val="FFCC0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4297</TotalTime>
  <Words>409</Words>
  <Application>Microsoft Office PowerPoint</Application>
  <PresentationFormat>Экран (4:3)</PresentationFormat>
  <Paragraphs>75</Paragraphs>
  <Slides>48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Течение</vt:lpstr>
      <vt:lpstr>Слайд 1</vt:lpstr>
      <vt:lpstr>Детство, опалённое войной</vt:lpstr>
      <vt:lpstr>Дети войны</vt:lpstr>
      <vt:lpstr>Слайд 4</vt:lpstr>
      <vt:lpstr>Папа был рядом</vt:lpstr>
      <vt:lpstr>Мама была рядом</vt:lpstr>
      <vt:lpstr>Дети играли на улицах</vt:lpstr>
      <vt:lpstr>Было счастливое детство</vt:lpstr>
      <vt:lpstr>Слайд 9</vt:lpstr>
      <vt:lpstr>Дети в блокадном Ленинграде</vt:lpstr>
      <vt:lpstr>Слайд 11</vt:lpstr>
      <vt:lpstr>Слайд 12</vt:lpstr>
      <vt:lpstr>Слайд 13</vt:lpstr>
      <vt:lpstr>Слайд 14</vt:lpstr>
      <vt:lpstr> </vt:lpstr>
      <vt:lpstr>Слайд 16</vt:lpstr>
      <vt:lpstr>Слайд 17</vt:lpstr>
      <vt:lpstr>Дети под оккупацией у фашистов.</vt:lpstr>
      <vt:lpstr>Слайд 19</vt:lpstr>
      <vt:lpstr>Слайд 20</vt:lpstr>
      <vt:lpstr>Слайд 21</vt:lpstr>
      <vt:lpstr>Слайд 22</vt:lpstr>
      <vt:lpstr>Слайд 23</vt:lpstr>
      <vt:lpstr>Дети в   концлагерях </vt:lpstr>
      <vt:lpstr>Слайд 25</vt:lpstr>
      <vt:lpstr>Слайд 26</vt:lpstr>
      <vt:lpstr>Слайд 27</vt:lpstr>
      <vt:lpstr>Слайд 28</vt:lpstr>
      <vt:lpstr>Дети  пионеры  - герои </vt:lpstr>
      <vt:lpstr>Слайд 30</vt:lpstr>
      <vt:lpstr>Слайд 31</vt:lpstr>
      <vt:lpstr>Слайд 32</vt:lpstr>
      <vt:lpstr>Слайд 33</vt:lpstr>
      <vt:lpstr>Валя Котик</vt:lpstr>
      <vt:lpstr>Слайд 35</vt:lpstr>
      <vt:lpstr>Слайд 36</vt:lpstr>
      <vt:lpstr>Слайд 37</vt:lpstr>
      <vt:lpstr>Дети  в тылу.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Павлович:-)</dc:creator>
  <cp:lastModifiedBy>Админ</cp:lastModifiedBy>
  <cp:revision>186</cp:revision>
  <dcterms:created xsi:type="dcterms:W3CDTF">2009-05-07T12:35:01Z</dcterms:created>
  <dcterms:modified xsi:type="dcterms:W3CDTF">2020-05-06T05:30:14Z</dcterms:modified>
</cp:coreProperties>
</file>