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8" r:id="rId2"/>
    <p:sldId id="256" r:id="rId3"/>
    <p:sldId id="332" r:id="rId4"/>
    <p:sldId id="299" r:id="rId5"/>
    <p:sldId id="300" r:id="rId6"/>
    <p:sldId id="301" r:id="rId7"/>
    <p:sldId id="302" r:id="rId8"/>
    <p:sldId id="303" r:id="rId9"/>
    <p:sldId id="304" r:id="rId10"/>
    <p:sldId id="305" r:id="rId11"/>
    <p:sldId id="306" r:id="rId12"/>
    <p:sldId id="308" r:id="rId13"/>
    <p:sldId id="309" r:id="rId14"/>
    <p:sldId id="310" r:id="rId15"/>
    <p:sldId id="307" r:id="rId16"/>
    <p:sldId id="296" r:id="rId17"/>
    <p:sldId id="292" r:id="rId18"/>
    <p:sldId id="276" r:id="rId19"/>
    <p:sldId id="288" r:id="rId20"/>
    <p:sldId id="277" r:id="rId21"/>
    <p:sldId id="293" r:id="rId22"/>
    <p:sldId id="278" r:id="rId23"/>
    <p:sldId id="280" r:id="rId24"/>
    <p:sldId id="282" r:id="rId25"/>
    <p:sldId id="283" r:id="rId26"/>
    <p:sldId id="284" r:id="rId27"/>
    <p:sldId id="285" r:id="rId28"/>
    <p:sldId id="286" r:id="rId29"/>
    <p:sldId id="287" r:id="rId30"/>
    <p:sldId id="289" r:id="rId31"/>
    <p:sldId id="290" r:id="rId32"/>
    <p:sldId id="294"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0B0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606" autoAdjust="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D35F-8A02-42D8-8B17-1E8E2CD39E19}" type="datetimeFigureOut">
              <a:rPr lang="ru-RU" smtClean="0"/>
              <a:pPr/>
              <a:t>21.09.2020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F6EBD8-8BFF-42F6-AE05-D2968DBFAA3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42D8FEC-11FC-4722-BCB1-511018C11C62}" type="datetimeFigureOut">
              <a:rPr lang="ru-RU" smtClean="0"/>
              <a:pPr/>
              <a:t>21.09.2020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D433C690-425B-4EAF-9B15-A6B7E98C132B}"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D8FEC-11FC-4722-BCB1-511018C11C62}" type="datetimeFigureOut">
              <a:rPr lang="ru-RU" smtClean="0"/>
              <a:pPr/>
              <a:t>21.09.2020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3C690-425B-4EAF-9B15-A6B7E98C132B}"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http://st-gdefon.gallery.world/wallpapers_original/81128_gallery.world.jpg?9b30f88865a6ee068aa988b568d8492f"/>
          <p:cNvPicPr>
            <a:picLocks noChangeAspect="1" noChangeArrowheads="1"/>
          </p:cNvPicPr>
          <p:nvPr/>
        </p:nvPicPr>
        <p:blipFill>
          <a:blip r:embed="rId2"/>
          <a:srcRect l="806" b="4433"/>
          <a:stretch>
            <a:fillRect/>
          </a:stretch>
        </p:blipFill>
        <p:spPr bwMode="auto">
          <a:xfrm>
            <a:off x="0" y="0"/>
            <a:ext cx="9144000" cy="6858000"/>
          </a:xfrm>
          <a:prstGeom prst="rect">
            <a:avLst/>
          </a:prstGeom>
          <a:noFill/>
          <a:ln w="9525">
            <a:noFill/>
            <a:miter lim="800000"/>
            <a:headEnd/>
            <a:tailEnd/>
          </a:ln>
        </p:spPr>
      </p:pic>
      <p:pic>
        <p:nvPicPr>
          <p:cNvPr id="2051" name="Picture 8" descr="https://upload.wikimedia.org/wikipedia/commons/c/c2/Altai-kr-geo-stub.png"/>
          <p:cNvPicPr>
            <a:picLocks noChangeAspect="1" noChangeArrowheads="1"/>
          </p:cNvPicPr>
          <p:nvPr/>
        </p:nvPicPr>
        <p:blipFill>
          <a:blip r:embed="rId3"/>
          <a:srcRect/>
          <a:stretch>
            <a:fillRect/>
          </a:stretch>
        </p:blipFill>
        <p:spPr bwMode="auto">
          <a:xfrm>
            <a:off x="2071688" y="2214563"/>
            <a:ext cx="5072062" cy="2928937"/>
          </a:xfrm>
          <a:prstGeom prst="rect">
            <a:avLst/>
          </a:prstGeom>
          <a:noFill/>
          <a:ln w="9525">
            <a:noFill/>
            <a:miter lim="800000"/>
            <a:headEnd/>
            <a:tailEnd/>
          </a:ln>
        </p:spPr>
      </p:pic>
      <p:sp>
        <p:nvSpPr>
          <p:cNvPr id="2052" name="Прямоугольник 7"/>
          <p:cNvSpPr>
            <a:spLocks noChangeArrowheads="1"/>
          </p:cNvSpPr>
          <p:nvPr/>
        </p:nvSpPr>
        <p:spPr bwMode="auto">
          <a:xfrm>
            <a:off x="0" y="0"/>
            <a:ext cx="9144000" cy="2215991"/>
          </a:xfrm>
          <a:prstGeom prst="rect">
            <a:avLst/>
          </a:prstGeom>
          <a:noFill/>
          <a:ln w="9525">
            <a:noFill/>
            <a:miter lim="800000"/>
            <a:headEnd/>
            <a:tailEnd/>
          </a:ln>
        </p:spPr>
        <p:txBody>
          <a:bodyPr>
            <a:spAutoFit/>
          </a:bodyPr>
          <a:lstStyle/>
          <a:p>
            <a:pPr algn="ctr"/>
            <a:r>
              <a:rPr lang="ru-RU" sz="13800" b="1" dirty="0" smtClean="0">
                <a:solidFill>
                  <a:srgbClr val="002060"/>
                </a:solidFill>
                <a:latin typeface="Book Antiqua" pitchFamily="18" charset="0"/>
              </a:rPr>
              <a:t>музей</a:t>
            </a:r>
            <a:endParaRPr lang="ru-RU" sz="13800" b="1" dirty="0">
              <a:solidFill>
                <a:srgbClr val="002060"/>
              </a:solidFill>
              <a:latin typeface="Book Antiqua" pitchFamily="18" charset="0"/>
            </a:endParaRPr>
          </a:p>
        </p:txBody>
      </p:sp>
      <p:sp>
        <p:nvSpPr>
          <p:cNvPr id="2053" name="Прямоугольник 8"/>
          <p:cNvSpPr>
            <a:spLocks noChangeArrowheads="1"/>
          </p:cNvSpPr>
          <p:nvPr/>
        </p:nvSpPr>
        <p:spPr bwMode="auto">
          <a:xfrm>
            <a:off x="-1143000" y="5000625"/>
            <a:ext cx="11644313" cy="1200150"/>
          </a:xfrm>
          <a:prstGeom prst="rect">
            <a:avLst/>
          </a:prstGeom>
          <a:noFill/>
          <a:ln w="9525">
            <a:noFill/>
            <a:miter lim="800000"/>
            <a:headEnd/>
            <a:tailEnd/>
          </a:ln>
        </p:spPr>
        <p:txBody>
          <a:bodyPr>
            <a:spAutoFit/>
          </a:bodyPr>
          <a:lstStyle/>
          <a:p>
            <a:pPr algn="ctr"/>
            <a:r>
              <a:rPr lang="ru-RU" sz="7200" b="1" dirty="0">
                <a:solidFill>
                  <a:srgbClr val="002060"/>
                </a:solidFill>
                <a:latin typeface="Book Antiqua" pitchFamily="18" charset="0"/>
              </a:rPr>
              <a:t>«Край Алтайский»</a:t>
            </a:r>
          </a:p>
        </p:txBody>
      </p:sp>
      <p:sp>
        <p:nvSpPr>
          <p:cNvPr id="6" name="Прямоугольник 5"/>
          <p:cNvSpPr/>
          <p:nvPr/>
        </p:nvSpPr>
        <p:spPr>
          <a:xfrm>
            <a:off x="5572132" y="6000768"/>
            <a:ext cx="3571868" cy="584200"/>
          </a:xfrm>
          <a:prstGeom prst="rect">
            <a:avLst/>
          </a:prstGeom>
        </p:spPr>
        <p:txBody>
          <a:bodyPr wrap="square">
            <a:spAutoFit/>
          </a:bodyPr>
          <a:lstStyle/>
          <a:p>
            <a:pPr>
              <a:defRPr/>
            </a:pPr>
            <a:r>
              <a:rPr lang="en-US" sz="3200" b="1" dirty="0" smtClean="0">
                <a:solidFill>
                  <a:srgbClr val="002060"/>
                </a:solidFill>
                <a:latin typeface="Monotype Corsiva" pitchFamily="66" charset="0"/>
              </a:rPr>
              <a:t>musei_sigma@mail.ru</a:t>
            </a:r>
            <a:endParaRPr lang="ru-RU" sz="3200" b="1" dirty="0">
              <a:solidFill>
                <a:srgbClr val="002060"/>
              </a:solidFill>
              <a:latin typeface="Monotype Corsiva" pitchFamily="66" charset="0"/>
            </a:endParaRPr>
          </a:p>
        </p:txBody>
      </p:sp>
      <p:pic>
        <p:nvPicPr>
          <p:cNvPr id="7" name="Рисунок 6" descr="знак сигмы без фона.gif"/>
          <p:cNvPicPr>
            <a:picLocks noChangeAspect="1"/>
          </p:cNvPicPr>
          <p:nvPr/>
        </p:nvPicPr>
        <p:blipFill>
          <a:blip r:embed="rId4"/>
          <a:stretch>
            <a:fillRect/>
          </a:stretch>
        </p:blipFill>
        <p:spPr>
          <a:xfrm rot="2068213">
            <a:off x="7511738" y="125563"/>
            <a:ext cx="1688698" cy="15717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Здание Горной аптеки</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(улица Ползунова, 42)</a:t>
            </a:r>
            <a:endParaRPr kumimoji="0" lang="ru-RU" sz="2800" b="1" i="0" u="none" strike="noStrike" cap="none" normalizeH="0" baseline="0" dirty="0" smtClean="0">
              <a:ln>
                <a:noFill/>
              </a:ln>
              <a:solidFill>
                <a:srgbClr val="730B03"/>
              </a:solidFill>
              <a:effectLst/>
              <a:latin typeface="Times New Roman" pitchFamily="18" charset="0"/>
              <a:cs typeface="Times New Roman" pitchFamily="18" charset="0"/>
            </a:endParaRPr>
          </a:p>
        </p:txBody>
      </p:sp>
      <p:pic>
        <p:nvPicPr>
          <p:cNvPr id="3" name="Рисунок 2"/>
          <p:cNvPicPr/>
          <p:nvPr/>
        </p:nvPicPr>
        <p:blipFill>
          <a:blip r:embed="rId2"/>
          <a:srcRect l="7910" t="5185" r="7569" b="2549"/>
          <a:stretch>
            <a:fillRect/>
          </a:stretch>
        </p:blipFill>
        <p:spPr bwMode="auto">
          <a:xfrm>
            <a:off x="1142976" y="1071546"/>
            <a:ext cx="7000924" cy="3429024"/>
          </a:xfrm>
          <a:prstGeom prst="rect">
            <a:avLst/>
          </a:prstGeom>
          <a:noFill/>
          <a:ln w="9525">
            <a:noFill/>
            <a:miter lim="800000"/>
            <a:headEnd/>
            <a:tailEnd/>
          </a:ln>
        </p:spPr>
      </p:pic>
      <p:sp>
        <p:nvSpPr>
          <p:cNvPr id="4" name="Прямоугольник 3"/>
          <p:cNvSpPr/>
          <p:nvPr/>
        </p:nvSpPr>
        <p:spPr>
          <a:xfrm>
            <a:off x="0" y="4572008"/>
            <a:ext cx="9144000" cy="2677656"/>
          </a:xfrm>
          <a:prstGeom prst="rect">
            <a:avLst/>
          </a:prstGeom>
        </p:spPr>
        <p:txBody>
          <a:bodyPr wrap="square">
            <a:spAutoFit/>
          </a:bodyPr>
          <a:lstStyle/>
          <a:p>
            <a:pPr algn="ctr"/>
            <a:r>
              <a:rPr lang="ru-RU" sz="2400" i="1" dirty="0" smtClean="0">
                <a:solidFill>
                  <a:schemeClr val="tx2">
                    <a:lumMod val="50000"/>
                  </a:schemeClr>
                </a:solidFill>
                <a:latin typeface="Times New Roman" pitchFamily="18" charset="0"/>
                <a:cs typeface="Times New Roman" pitchFamily="18" charset="0"/>
              </a:rPr>
              <a:t>Горная аптека – уникальный памятник архитектуры XVIII в., первое кирпичное здание г. Барнаула, построенное еще во времена существования горнорудных заводов А. Демидова. Здание было построено в 1793-1794 годах архитектором А.И. Молчановым, а в 1844 году архитектор Я.Н. Попов провел реконструкцию данного здания. </a:t>
            </a:r>
            <a:br>
              <a:rPr lang="ru-RU" sz="2400" i="1" dirty="0" smtClean="0">
                <a:solidFill>
                  <a:schemeClr val="tx2">
                    <a:lumMod val="50000"/>
                  </a:schemeClr>
                </a:solidFill>
                <a:latin typeface="Times New Roman" pitchFamily="18" charset="0"/>
                <a:cs typeface="Times New Roman" pitchFamily="18" charset="0"/>
              </a:rPr>
            </a:br>
            <a:endParaRPr lang="ru-RU" sz="2400"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Дом </a:t>
            </a:r>
            <a:r>
              <a:rPr kumimoji="0" lang="ru-RU" sz="3600" b="1" i="1" u="none" strike="noStrike" cap="none" normalizeH="0" baseline="0" dirty="0" err="1" smtClean="0">
                <a:ln>
                  <a:noFill/>
                </a:ln>
                <a:solidFill>
                  <a:srgbClr val="730B03"/>
                </a:solidFill>
                <a:effectLst/>
                <a:latin typeface="Times New Roman" pitchFamily="18" charset="0"/>
                <a:ea typeface="Times New Roman" pitchFamily="18" charset="0"/>
                <a:cs typeface="Times New Roman" pitchFamily="18" charset="0"/>
              </a:rPr>
              <a:t>Малькова</a:t>
            </a: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(проспект Ленина, 11\улица Гоголя, 46)</a:t>
            </a:r>
            <a:r>
              <a:rPr kumimoji="0" lang="ru-RU" sz="2800" b="1" i="1" u="none" strike="noStrike" cap="none" normalizeH="0" baseline="0" dirty="0" smtClean="0">
                <a:ln>
                  <a:noFill/>
                </a:ln>
                <a:solidFill>
                  <a:srgbClr val="730B03"/>
                </a:solidFill>
                <a:effectLst/>
                <a:latin typeface="Times New Roman" pitchFamily="18" charset="0"/>
                <a:cs typeface="Times New Roman" pitchFamily="18" charset="0"/>
              </a:rPr>
              <a:t> </a:t>
            </a:r>
          </a:p>
        </p:txBody>
      </p:sp>
      <p:sp>
        <p:nvSpPr>
          <p:cNvPr id="3" name="Прямоугольник 2"/>
          <p:cNvSpPr/>
          <p:nvPr/>
        </p:nvSpPr>
        <p:spPr>
          <a:xfrm>
            <a:off x="0" y="4143381"/>
            <a:ext cx="9144000" cy="3539430"/>
          </a:xfrm>
          <a:prstGeom prst="rect">
            <a:avLst/>
          </a:prstGeom>
        </p:spPr>
        <p:txBody>
          <a:bodyPr wrap="square">
            <a:spAutoFit/>
          </a:bodyPr>
          <a:lstStyle/>
          <a:p>
            <a:pPr algn="ctr"/>
            <a:r>
              <a:rPr lang="ru-RU" sz="2400" i="1" dirty="0" smtClean="0">
                <a:solidFill>
                  <a:schemeClr val="tx2">
                    <a:lumMod val="50000"/>
                  </a:schemeClr>
                </a:solidFill>
                <a:latin typeface="Times New Roman" pitchFamily="18" charset="0"/>
                <a:cs typeface="Times New Roman" pitchFamily="18" charset="0"/>
              </a:rPr>
              <a:t>Здание появилось в 1924 году по заказу купца И.И. </a:t>
            </a:r>
            <a:r>
              <a:rPr lang="ru-RU" sz="2400" i="1" dirty="0" err="1" smtClean="0">
                <a:solidFill>
                  <a:schemeClr val="tx2">
                    <a:lumMod val="50000"/>
                  </a:schemeClr>
                </a:solidFill>
                <a:latin typeface="Times New Roman" pitchFamily="18" charset="0"/>
                <a:cs typeface="Times New Roman" pitchFamily="18" charset="0"/>
              </a:rPr>
              <a:t>Малькова</a:t>
            </a:r>
            <a:r>
              <a:rPr lang="ru-RU" sz="2400" i="1" dirty="0" smtClean="0">
                <a:solidFill>
                  <a:schemeClr val="tx2">
                    <a:lumMod val="50000"/>
                  </a:schemeClr>
                </a:solidFill>
                <a:latin typeface="Times New Roman" pitchFamily="18" charset="0"/>
                <a:cs typeface="Times New Roman" pitchFamily="18" charset="0"/>
              </a:rPr>
              <a:t>. </a:t>
            </a:r>
          </a:p>
          <a:p>
            <a:pPr algn="ctr"/>
            <a:r>
              <a:rPr lang="ru-RU" sz="2400" i="1" dirty="0" smtClean="0">
                <a:solidFill>
                  <a:schemeClr val="tx2">
                    <a:lumMod val="50000"/>
                  </a:schemeClr>
                </a:solidFill>
                <a:latin typeface="Times New Roman" pitchFamily="18" charset="0"/>
                <a:cs typeface="Times New Roman" pitchFamily="18" charset="0"/>
              </a:rPr>
              <a:t>С момента строительства здесь размещался один из лучших в городе трактиров «И.И. Андроновский и сыновья», позже сооружение было преобразовано в ресторан. </a:t>
            </a:r>
          </a:p>
          <a:p>
            <a:pPr algn="ctr"/>
            <a:r>
              <a:rPr lang="ru-RU" sz="2400" i="1" dirty="0" smtClean="0">
                <a:solidFill>
                  <a:schemeClr val="tx2">
                    <a:lumMod val="50000"/>
                  </a:schemeClr>
                </a:solidFill>
                <a:latin typeface="Times New Roman" pitchFamily="18" charset="0"/>
                <a:cs typeface="Times New Roman" pitchFamily="18" charset="0"/>
              </a:rPr>
              <a:t>В годы Великой Отечественной войны в его стенах работал штаб формирования воинских подразделений. </a:t>
            </a:r>
          </a:p>
          <a:p>
            <a:pPr algn="ctr"/>
            <a:r>
              <a:rPr lang="ru-RU" sz="2400" i="1" dirty="0" smtClean="0">
                <a:solidFill>
                  <a:schemeClr val="tx2">
                    <a:lumMod val="50000"/>
                  </a:schemeClr>
                </a:solidFill>
                <a:latin typeface="Times New Roman" pitchFamily="18" charset="0"/>
                <a:cs typeface="Times New Roman" pitchFamily="18" charset="0"/>
              </a:rPr>
              <a:t>Сегодня в здании, находится Дворец бракосочетаний </a:t>
            </a:r>
          </a:p>
          <a:p>
            <a:pPr algn="ctr"/>
            <a:endParaRPr lang="ru-RU" sz="2000" i="1" dirty="0" smtClean="0">
              <a:latin typeface="Times New Roman" pitchFamily="18" charset="0"/>
              <a:cs typeface="Times New Roman" pitchFamily="18" charset="0"/>
            </a:endParaRPr>
          </a:p>
          <a:p>
            <a:r>
              <a:rPr lang="ru-RU" i="1" dirty="0" smtClean="0"/>
              <a:t/>
            </a:r>
            <a:br>
              <a:rPr lang="ru-RU" i="1" dirty="0" smtClean="0"/>
            </a:br>
            <a:endParaRPr lang="ru-RU" dirty="0"/>
          </a:p>
        </p:txBody>
      </p:sp>
      <p:pic>
        <p:nvPicPr>
          <p:cNvPr id="4" name="Рисунок 3"/>
          <p:cNvPicPr/>
          <p:nvPr/>
        </p:nvPicPr>
        <p:blipFill>
          <a:blip r:embed="rId2"/>
          <a:srcRect l="6087" t="7547" r="6087" b="9434"/>
          <a:stretch>
            <a:fillRect/>
          </a:stretch>
        </p:blipFill>
        <p:spPr bwMode="auto">
          <a:xfrm>
            <a:off x="1071538" y="1071546"/>
            <a:ext cx="7215238" cy="3143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0" y="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Торговый дом купца И.И.Полякова</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lang="ru-RU" sz="2800" b="1" i="1" dirty="0" smtClean="0">
                <a:solidFill>
                  <a:srgbClr val="730B03"/>
                </a:solidFill>
                <a:latin typeface="Times New Roman" pitchFamily="18" charset="0"/>
                <a:ea typeface="Times New Roman" pitchFamily="18" charset="0"/>
                <a:cs typeface="Times New Roman" pitchFamily="18" charset="0"/>
              </a:rPr>
              <a:t>(</a:t>
            </a: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проспект Ленина, 14) </a:t>
            </a:r>
            <a: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p:cNvPicPr/>
          <p:nvPr/>
        </p:nvPicPr>
        <p:blipFill>
          <a:blip r:embed="rId2"/>
          <a:srcRect l="6707" t="2549" r="7910" b="7821"/>
          <a:stretch>
            <a:fillRect/>
          </a:stretch>
        </p:blipFill>
        <p:spPr bwMode="auto">
          <a:xfrm>
            <a:off x="500034" y="1071546"/>
            <a:ext cx="8215338" cy="3571900"/>
          </a:xfrm>
          <a:prstGeom prst="rect">
            <a:avLst/>
          </a:prstGeom>
          <a:noFill/>
          <a:ln w="9525">
            <a:noFill/>
            <a:miter lim="800000"/>
            <a:headEnd/>
            <a:tailEnd/>
          </a:ln>
        </p:spPr>
      </p:pic>
      <p:sp>
        <p:nvSpPr>
          <p:cNvPr id="4" name="Прямоугольник 3"/>
          <p:cNvSpPr/>
          <p:nvPr/>
        </p:nvSpPr>
        <p:spPr>
          <a:xfrm>
            <a:off x="0" y="4286256"/>
            <a:ext cx="9144000" cy="3139321"/>
          </a:xfrm>
          <a:prstGeom prst="rect">
            <a:avLst/>
          </a:prstGeom>
        </p:spPr>
        <p:txBody>
          <a:bodyPr wrap="square">
            <a:spAutoFit/>
          </a:bodyPr>
          <a:lstStyle/>
          <a:p>
            <a:pPr algn="ctr"/>
            <a:endParaRPr lang="ru-RU" sz="2000" i="1" dirty="0" smtClean="0">
              <a:solidFill>
                <a:schemeClr val="tx2">
                  <a:lumMod val="50000"/>
                </a:schemeClr>
              </a:solidFill>
              <a:latin typeface="Times New Roman" pitchFamily="18" charset="0"/>
              <a:cs typeface="Times New Roman" pitchFamily="18" charset="0"/>
            </a:endParaRPr>
          </a:p>
          <a:p>
            <a:pPr algn="ctr"/>
            <a:r>
              <a:rPr lang="ru-RU" sz="2000" i="1" dirty="0" smtClean="0">
                <a:solidFill>
                  <a:schemeClr val="tx2">
                    <a:lumMod val="50000"/>
                  </a:schemeClr>
                </a:solidFill>
                <a:latin typeface="Times New Roman" pitchFamily="18" charset="0"/>
                <a:cs typeface="Times New Roman" pitchFamily="18" charset="0"/>
              </a:rPr>
              <a:t>Торговый дом открылся в 1913 году. Владельцем дома был потомственный купец Иван Поляков. На первом этаже продавали ткани, одежду, ковры, посуду, головные уборы, на втором располагался банк. Универмаг Полякова сумел пережить даже великий пожар 1917 года, благодаря тому, что хозяин распорядился принести со складов имевшиеся в продаже ковры, намочить их и обвешать здание. сегодня, несмотря на обилие стильных торговых центров, универмаг «Красный» остается одним из красивейших в Барнауле.</a:t>
            </a:r>
            <a:endParaRPr lang="ru-RU" sz="2000" dirty="0" smtClean="0">
              <a:solidFill>
                <a:schemeClr val="tx2">
                  <a:lumMod val="50000"/>
                </a:schemeClr>
              </a:solidFill>
              <a:latin typeface="Times New Roman" pitchFamily="18" charset="0"/>
              <a:cs typeface="Times New Roman" pitchFamily="18" charset="0"/>
            </a:endParaRPr>
          </a:p>
          <a:p>
            <a:pPr algn="ctr"/>
            <a:r>
              <a:rPr lang="ru-RU" sz="2000" i="1" dirty="0" smtClean="0">
                <a:solidFill>
                  <a:schemeClr val="tx2">
                    <a:lumMod val="50000"/>
                  </a:schemeClr>
                </a:solidFill>
                <a:latin typeface="Times New Roman" pitchFamily="18" charset="0"/>
                <a:cs typeface="Times New Roman" pitchFamily="18" charset="0"/>
              </a:rPr>
              <a:t/>
            </a:r>
            <a:br>
              <a:rPr lang="ru-RU" sz="2000" i="1" dirty="0" smtClean="0">
                <a:solidFill>
                  <a:schemeClr val="tx2">
                    <a:lumMod val="50000"/>
                  </a:schemeClr>
                </a:solidFill>
                <a:latin typeface="Times New Roman" pitchFamily="18" charset="0"/>
                <a:cs typeface="Times New Roman" pitchFamily="18" charset="0"/>
              </a:rPr>
            </a:br>
            <a:endParaRPr lang="ru-RU"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0" y="0"/>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Народный дом</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(улица Ползунова, 35)</a:t>
            </a:r>
            <a:b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endParaRPr kumimoji="0" lang="ru-RU" sz="2800" b="1" i="1" u="none" strike="noStrike" cap="none" normalizeH="0" baseline="0" dirty="0" smtClean="0">
              <a:ln>
                <a:noFill/>
              </a:ln>
              <a:solidFill>
                <a:srgbClr val="730B03"/>
              </a:solidFill>
              <a:effectLst/>
              <a:latin typeface="Times New Roman" pitchFamily="18" charset="0"/>
              <a:cs typeface="Times New Roman" pitchFamily="18" charset="0"/>
            </a:endParaRPr>
          </a:p>
        </p:txBody>
      </p:sp>
      <p:pic>
        <p:nvPicPr>
          <p:cNvPr id="3" name="Рисунок 2"/>
          <p:cNvPicPr/>
          <p:nvPr/>
        </p:nvPicPr>
        <p:blipFill>
          <a:blip r:embed="rId2"/>
          <a:srcRect l="7910" t="7821" r="6707" b="-87"/>
          <a:stretch>
            <a:fillRect/>
          </a:stretch>
        </p:blipFill>
        <p:spPr bwMode="auto">
          <a:xfrm>
            <a:off x="928662" y="1142984"/>
            <a:ext cx="7143800" cy="3643338"/>
          </a:xfrm>
          <a:prstGeom prst="rect">
            <a:avLst/>
          </a:prstGeom>
          <a:noFill/>
          <a:ln w="9525">
            <a:noFill/>
            <a:miter lim="800000"/>
            <a:headEnd/>
            <a:tailEnd/>
          </a:ln>
        </p:spPr>
      </p:pic>
      <p:sp>
        <p:nvSpPr>
          <p:cNvPr id="4" name="Прямоугольник 3"/>
          <p:cNvSpPr/>
          <p:nvPr/>
        </p:nvSpPr>
        <p:spPr>
          <a:xfrm>
            <a:off x="0" y="4714884"/>
            <a:ext cx="9144000" cy="1938992"/>
          </a:xfrm>
          <a:prstGeom prst="rect">
            <a:avLst/>
          </a:prstGeom>
        </p:spPr>
        <p:txBody>
          <a:bodyPr wrap="square">
            <a:spAutoFit/>
          </a:bodyPr>
          <a:lstStyle/>
          <a:p>
            <a:pPr algn="ctr"/>
            <a:r>
              <a:rPr lang="ru-RU" sz="2400" i="1" dirty="0" smtClean="0">
                <a:solidFill>
                  <a:schemeClr val="tx2">
                    <a:lumMod val="50000"/>
                  </a:schemeClr>
                </a:solidFill>
                <a:latin typeface="Times New Roman" pitchFamily="18" charset="0"/>
                <a:cs typeface="Times New Roman" pitchFamily="18" charset="0"/>
              </a:rPr>
              <a:t>Здание по улице Ползунова, 35, где сегодня расположена Государственная филармония Алтайского края, раньше называли Народным домом. Построено оно в 1898-1900 годах по инициативе общественного деятеля В. </a:t>
            </a:r>
            <a:r>
              <a:rPr lang="ru-RU" sz="2400" i="1" dirty="0" err="1" smtClean="0">
                <a:solidFill>
                  <a:schemeClr val="tx2">
                    <a:lumMod val="50000"/>
                  </a:schemeClr>
                </a:solidFill>
                <a:latin typeface="Times New Roman" pitchFamily="18" charset="0"/>
                <a:cs typeface="Times New Roman" pitchFamily="18" charset="0"/>
              </a:rPr>
              <a:t>Штильке</a:t>
            </a:r>
            <a:r>
              <a:rPr lang="ru-RU" sz="2400" i="1" dirty="0" smtClean="0">
                <a:solidFill>
                  <a:schemeClr val="tx2">
                    <a:lumMod val="50000"/>
                  </a:schemeClr>
                </a:solidFill>
                <a:latin typeface="Times New Roman" pitchFamily="18" charset="0"/>
                <a:cs typeface="Times New Roman" pitchFamily="18" charset="0"/>
              </a:rPr>
              <a:t> по проекту известного петербургского архитектора И.Н. </a:t>
            </a:r>
            <a:r>
              <a:rPr lang="ru-RU" sz="2400" i="1" dirty="0" err="1" smtClean="0">
                <a:solidFill>
                  <a:schemeClr val="tx2">
                    <a:lumMod val="50000"/>
                  </a:schemeClr>
                </a:solidFill>
                <a:latin typeface="Times New Roman" pitchFamily="18" charset="0"/>
                <a:cs typeface="Times New Roman" pitchFamily="18" charset="0"/>
              </a:rPr>
              <a:t>Ропета</a:t>
            </a:r>
            <a:r>
              <a:rPr lang="ru-RU" sz="2400" i="1" dirty="0" smtClean="0">
                <a:solidFill>
                  <a:schemeClr val="tx2">
                    <a:lumMod val="50000"/>
                  </a:schemeClr>
                </a:solidFill>
                <a:latin typeface="Times New Roman" pitchFamily="18" charset="0"/>
                <a:cs typeface="Times New Roman" pitchFamily="18" charset="0"/>
              </a:rPr>
              <a:t>. </a:t>
            </a:r>
            <a:endParaRPr lang="ru-RU" sz="2400" dirty="0">
              <a:solidFill>
                <a:schemeClr val="tx2">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ChangeArrowheads="1"/>
          </p:cNvSpPr>
          <p:nvPr/>
        </p:nvSpPr>
        <p:spPr bwMode="auto">
          <a:xfrm>
            <a:off x="0" y="0"/>
            <a:ext cx="914400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Дом Полякова и Яковлева</a:t>
            </a:r>
            <a:r>
              <a:rPr kumimoji="0" lang="ru-RU" sz="2800" b="0"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2800" b="0"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(улица Короленко, 50\улица Максима Горького, 30)</a:t>
            </a:r>
            <a:b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ru-RU" sz="14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p:cNvPicPr/>
          <p:nvPr/>
        </p:nvPicPr>
        <p:blipFill>
          <a:blip r:embed="rId2"/>
          <a:srcRect l="6707" t="-87" r="7910" b="7821"/>
          <a:stretch>
            <a:fillRect/>
          </a:stretch>
        </p:blipFill>
        <p:spPr bwMode="auto">
          <a:xfrm>
            <a:off x="571472" y="1000108"/>
            <a:ext cx="8001056" cy="3643338"/>
          </a:xfrm>
          <a:prstGeom prst="rect">
            <a:avLst/>
          </a:prstGeom>
          <a:noFill/>
          <a:ln w="9525">
            <a:noFill/>
            <a:miter lim="800000"/>
            <a:headEnd/>
            <a:tailEnd/>
          </a:ln>
        </p:spPr>
      </p:pic>
      <p:sp>
        <p:nvSpPr>
          <p:cNvPr id="61442" name="Rectangle 2"/>
          <p:cNvSpPr>
            <a:spLocks noChangeArrowheads="1"/>
          </p:cNvSpPr>
          <p:nvPr/>
        </p:nvSpPr>
        <p:spPr bwMode="auto">
          <a:xfrm>
            <a:off x="0" y="4786322"/>
            <a:ext cx="9144000"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kumimoji="0" lang="ru-RU" sz="2400" b="0" i="1"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Памятник архитектуры начала XX века, одно из самых красивых зданий Барнаула – Банковская школа. Дом построен в 1913 году по заказу купца С.Я. Яковлева. В 1924 году было реконструировано. </a:t>
            </a:r>
            <a:r>
              <a:rPr lang="ru-RU" sz="2400" i="1" dirty="0" smtClean="0">
                <a:solidFill>
                  <a:schemeClr val="tx2">
                    <a:lumMod val="50000"/>
                  </a:schemeClr>
                </a:solidFill>
                <a:latin typeface="Times New Roman" pitchFamily="18" charset="0"/>
                <a:cs typeface="Times New Roman" pitchFamily="18" charset="0"/>
              </a:rPr>
              <a:t>Здание входит в список памятников архитектуры федерального значения.</a:t>
            </a:r>
          </a:p>
          <a:p>
            <a:pPr algn="ctr"/>
            <a:r>
              <a:rPr lang="ru-RU" sz="2400" i="1" dirty="0" smtClean="0">
                <a:solidFill>
                  <a:schemeClr val="tx2">
                    <a:lumMod val="50000"/>
                  </a:schemeClr>
                </a:solidFill>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b="0" i="1"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a:t>
            </a: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Дом</a:t>
            </a:r>
            <a:r>
              <a:rPr kumimoji="0" lang="en-US"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t>
            </a: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под</a:t>
            </a:r>
            <a:r>
              <a:rPr kumimoji="0" lang="en-US"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t>
            </a: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шпилем</a:t>
            </a:r>
            <a:r>
              <a:rPr kumimoji="0" lang="en-US"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a:t>
            </a:r>
            <a:r>
              <a:rPr kumimoji="0" lang="en-US"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en-US"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(проспект Ленина, 82)</a:t>
            </a:r>
            <a:endParaRPr kumimoji="0" lang="ru-RU" sz="2800" b="1" i="1" u="none" strike="noStrike" cap="none" normalizeH="0" baseline="0" dirty="0" smtClean="0">
              <a:ln>
                <a:noFill/>
              </a:ln>
              <a:solidFill>
                <a:srgbClr val="730B03"/>
              </a:solidFill>
              <a:effectLst/>
              <a:latin typeface="Times New Roman" pitchFamily="18" charset="0"/>
              <a:cs typeface="Times New Roman" pitchFamily="18" charset="0"/>
            </a:endParaRPr>
          </a:p>
        </p:txBody>
      </p:sp>
      <p:pic>
        <p:nvPicPr>
          <p:cNvPr id="3" name="Рисунок 2"/>
          <p:cNvPicPr/>
          <p:nvPr/>
        </p:nvPicPr>
        <p:blipFill>
          <a:blip r:embed="rId2"/>
          <a:srcRect l="6707" t="-87" r="7910" b="10457"/>
          <a:stretch>
            <a:fillRect/>
          </a:stretch>
        </p:blipFill>
        <p:spPr bwMode="auto">
          <a:xfrm>
            <a:off x="857224" y="1000108"/>
            <a:ext cx="7500990" cy="3429024"/>
          </a:xfrm>
          <a:prstGeom prst="rect">
            <a:avLst/>
          </a:prstGeom>
          <a:noFill/>
          <a:ln w="9525">
            <a:noFill/>
            <a:miter lim="800000"/>
            <a:headEnd/>
            <a:tailEnd/>
          </a:ln>
        </p:spPr>
      </p:pic>
      <p:sp>
        <p:nvSpPr>
          <p:cNvPr id="4" name="Прямоугольник 3"/>
          <p:cNvSpPr/>
          <p:nvPr/>
        </p:nvSpPr>
        <p:spPr>
          <a:xfrm>
            <a:off x="0" y="4549676"/>
            <a:ext cx="9144000" cy="2862322"/>
          </a:xfrm>
          <a:prstGeom prst="rect">
            <a:avLst/>
          </a:prstGeom>
        </p:spPr>
        <p:txBody>
          <a:bodyPr wrap="square">
            <a:spAutoFit/>
          </a:bodyPr>
          <a:lstStyle/>
          <a:p>
            <a:pPr algn="ctr"/>
            <a:r>
              <a:rPr lang="ru-RU" i="1" dirty="0" smtClean="0">
                <a:solidFill>
                  <a:schemeClr val="tx2">
                    <a:lumMod val="50000"/>
                  </a:schemeClr>
                </a:solidFill>
                <a:latin typeface="Times New Roman" pitchFamily="18" charset="0"/>
                <a:cs typeface="Times New Roman" pitchFamily="18" charset="0"/>
              </a:rPr>
              <a:t>Один из главных символов Барнаула – Дом под шпилем украшает собой площадь Октября. Это памятник архитектуры середины XX века. Дом построен по проекту архитектора Ф.К. </a:t>
            </a:r>
            <a:r>
              <a:rPr lang="ru-RU" i="1" dirty="0" err="1" smtClean="0">
                <a:solidFill>
                  <a:schemeClr val="tx2">
                    <a:lumMod val="50000"/>
                  </a:schemeClr>
                </a:solidFill>
                <a:latin typeface="Times New Roman" pitchFamily="18" charset="0"/>
                <a:cs typeface="Times New Roman" pitchFamily="18" charset="0"/>
              </a:rPr>
              <a:t>Додица</a:t>
            </a:r>
            <a:r>
              <a:rPr lang="ru-RU" i="1" dirty="0" smtClean="0">
                <a:solidFill>
                  <a:schemeClr val="tx2">
                    <a:lumMod val="50000"/>
                  </a:schemeClr>
                </a:solidFill>
                <a:latin typeface="Times New Roman" pitchFamily="18" charset="0"/>
                <a:cs typeface="Times New Roman" pitchFamily="18" charset="0"/>
              </a:rPr>
              <a:t> в 1953 году. Дом венчает башня с часами, на которой находится остроконечный шпиль высотой около 15 метров и флюгер. </a:t>
            </a:r>
            <a:br>
              <a:rPr lang="ru-RU" i="1" dirty="0" smtClean="0">
                <a:solidFill>
                  <a:schemeClr val="tx2">
                    <a:lumMod val="50000"/>
                  </a:schemeClr>
                </a:solidFill>
                <a:latin typeface="Times New Roman" pitchFamily="18" charset="0"/>
                <a:cs typeface="Times New Roman" pitchFamily="18" charset="0"/>
              </a:rPr>
            </a:br>
            <a:r>
              <a:rPr lang="ru-RU" i="1" dirty="0" smtClean="0">
                <a:solidFill>
                  <a:schemeClr val="tx2">
                    <a:lumMod val="50000"/>
                  </a:schemeClr>
                </a:solidFill>
                <a:latin typeface="Times New Roman" pitchFamily="18" charset="0"/>
                <a:cs typeface="Times New Roman" pitchFamily="18" charset="0"/>
              </a:rPr>
              <a:t>Долгое время на первом этаже здания располагался магазин «Гастроном», верхние этажи предназначены под квартиры. В настоящее время помещения первого этажа перестраиваются под небольшие магазины-бутики.</a:t>
            </a:r>
          </a:p>
          <a:p>
            <a:r>
              <a:rPr lang="ru-RU" i="1" dirty="0" smtClean="0">
                <a:solidFill>
                  <a:schemeClr val="tx2">
                    <a:lumMod val="50000"/>
                  </a:schemeClr>
                </a:solidFill>
                <a:latin typeface="Times New Roman" pitchFamily="18" charset="0"/>
                <a:cs typeface="Times New Roman" pitchFamily="18" charset="0"/>
              </a:rPr>
              <a:t/>
            </a:r>
            <a:br>
              <a:rPr lang="ru-RU" i="1" dirty="0" smtClean="0">
                <a:solidFill>
                  <a:schemeClr val="tx2">
                    <a:lumMod val="50000"/>
                  </a:schemeClr>
                </a:solidFill>
                <a:latin typeface="Times New Roman" pitchFamily="18" charset="0"/>
                <a:cs typeface="Times New Roman" pitchFamily="18" charset="0"/>
              </a:rPr>
            </a:br>
            <a:r>
              <a:rPr lang="ru-RU" i="1" dirty="0" smtClean="0">
                <a:latin typeface="Times New Roman" pitchFamily="18" charset="0"/>
                <a:cs typeface="Times New Roman" pitchFamily="18" charset="0"/>
              </a:rPr>
              <a:t/>
            </a:r>
            <a:br>
              <a:rPr lang="ru-RU" i="1" dirty="0" smtClean="0">
                <a:latin typeface="Times New Roman" pitchFamily="18" charset="0"/>
                <a:cs typeface="Times New Roman" pitchFamily="18" charset="0"/>
              </a:rPr>
            </a:b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AutoShape 2" descr="https://retro.moi-barnaul.ru/Nev/Nv/N_1/album/slides/2.1%20%D0%94%D0%B5%D0%BC%D0%B8%D0%B4%D0%BE%D0%B2%D1%81%D0%BA%D0%B0%D1%8F%20%D0%BF%D0%BB%D0%BE%D1%89%D0%B0%D0%B4%D1%8C%20%D1%81%20%D0%BE%D0%B1%D0%B5%D0%BB%D0%B8%D1%81%D0%BA%D0%BE%D0%BC%20%D0%B2%20%D1%87%D0%B5%D1%81%D1%82%D1%8C%20100-%D0%BB%D0%B5%D1%82%D0%B8%D1%8F%20%D0%B3%D0%BE%D1%80%D0%BD%D0%BE%D0%B3%D0%BE%20%D0%B4%D0%B5%D0%BB%D0%B0%20%20%D0%BD%D0%B0%20%D0%90%D0%BB%D1%82%D0%B0%D0%B5,%20%D1%83%D1%81%D1%82%D0%B0%D0%BD%D0%BE%D0%B2%D0%BB%D0%B5%D0%BD%20%D0%B2%201839%D0%B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3252" name="AutoShape 4" descr="https://img-fotki.yandex.ru/get/15590/212302481.305/0_1c1748_3cea147f_orig.jpg"/>
          <p:cNvSpPr>
            <a:spLocks noChangeAspect="1" noChangeArrowheads="1"/>
          </p:cNvSpPr>
          <p:nvPr/>
        </p:nvSpPr>
        <p:spPr bwMode="auto">
          <a:xfrm>
            <a:off x="155575" y="-2781300"/>
            <a:ext cx="9229725" cy="58007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7410" name="Picture 2" descr="http://fgramota.ru/image/1501073820359820b96842c9332d58a8f96a5363f2.jpg"/>
          <p:cNvPicPr>
            <a:picLocks noChangeAspect="1" noChangeArrowheads="1"/>
          </p:cNvPicPr>
          <p:nvPr/>
        </p:nvPicPr>
        <p:blipFill>
          <a:blip r:embed="rId2"/>
          <a:srcRect l="3891" r="4263"/>
          <a:stretch>
            <a:fillRect/>
          </a:stretch>
        </p:blipFill>
        <p:spPr bwMode="auto">
          <a:xfrm>
            <a:off x="0" y="0"/>
            <a:ext cx="9144000" cy="6858000"/>
          </a:xfrm>
          <a:prstGeom prst="rect">
            <a:avLst/>
          </a:prstGeom>
          <a:noFill/>
        </p:spPr>
      </p:pic>
      <p:sp>
        <p:nvSpPr>
          <p:cNvPr id="4" name="Прямоугольник 3"/>
          <p:cNvSpPr/>
          <p:nvPr/>
        </p:nvSpPr>
        <p:spPr>
          <a:xfrm>
            <a:off x="3643306" y="285728"/>
            <a:ext cx="5500694" cy="707886"/>
          </a:xfrm>
          <a:prstGeom prst="rect">
            <a:avLst/>
          </a:prstGeom>
        </p:spPr>
        <p:txBody>
          <a:bodyPr wrap="square">
            <a:spAutoFit/>
          </a:bodyPr>
          <a:lstStyle/>
          <a:p>
            <a:pPr algn="ctr"/>
            <a:r>
              <a:rPr lang="ru-RU" sz="2000" i="1" dirty="0" smtClean="0">
                <a:solidFill>
                  <a:srgbClr val="730B03"/>
                </a:solidFill>
                <a:effectLst>
                  <a:outerShdw blurRad="38100" dist="38100" dir="2700000" algn="tl">
                    <a:srgbClr val="000000">
                      <a:alpha val="43137"/>
                    </a:srgbClr>
                  </a:outerShdw>
                </a:effectLst>
                <a:latin typeface="Times New Roman" pitchFamily="18" charset="0"/>
                <a:cs typeface="Times New Roman" pitchFamily="18" charset="0"/>
              </a:rPr>
              <a:t>На начало 2020 г. численность населения Барнаула составила</a:t>
            </a:r>
            <a:r>
              <a:rPr lang="ru-RU" sz="2000" dirty="0" smtClean="0">
                <a:effectLst>
                  <a:outerShdw blurRad="38100" dist="38100" dir="2700000" algn="tl">
                    <a:srgbClr val="000000">
                      <a:alpha val="43137"/>
                    </a:srgbClr>
                  </a:outerShdw>
                </a:effectLst>
              </a:rPr>
              <a:t> </a:t>
            </a:r>
            <a:r>
              <a:rPr lang="ru-RU" sz="2000" i="1" dirty="0" smtClean="0">
                <a:solidFill>
                  <a:srgbClr val="730B03"/>
                </a:solidFill>
                <a:effectLst>
                  <a:outerShdw blurRad="38100" dist="38100" dir="2700000" algn="tl">
                    <a:srgbClr val="000000">
                      <a:alpha val="43137"/>
                    </a:srgbClr>
                  </a:outerShdw>
                </a:effectLst>
                <a:latin typeface="Times New Roman" pitchFamily="18" charset="0"/>
                <a:cs typeface="Times New Roman" pitchFamily="18" charset="0"/>
              </a:rPr>
              <a:t>632 391 человек</a:t>
            </a:r>
            <a:endParaRPr lang="ru-RU" sz="2000" i="1" dirty="0">
              <a:solidFill>
                <a:srgbClr val="730B03"/>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Старые фотографии Барнаула"/>
          <p:cNvPicPr>
            <a:picLocks noChangeAspect="1" noChangeArrowheads="1"/>
          </p:cNvPicPr>
          <p:nvPr/>
        </p:nvPicPr>
        <p:blipFill>
          <a:blip r:embed="rId2"/>
          <a:srcRect/>
          <a:stretch>
            <a:fillRect/>
          </a:stretch>
        </p:blipFill>
        <p:spPr bwMode="auto">
          <a:xfrm>
            <a:off x="428596" y="642918"/>
            <a:ext cx="8421709" cy="525304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Старые фотографии Барнаула"/>
          <p:cNvPicPr>
            <a:picLocks noChangeAspect="1" noChangeArrowheads="1"/>
          </p:cNvPicPr>
          <p:nvPr/>
        </p:nvPicPr>
        <p:blipFill>
          <a:blip r:embed="rId2"/>
          <a:srcRect/>
          <a:stretch>
            <a:fillRect/>
          </a:stretch>
        </p:blipFill>
        <p:spPr bwMode="auto">
          <a:xfrm>
            <a:off x="357158" y="785794"/>
            <a:ext cx="8525353" cy="538162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Соборный переулок"/>
          <p:cNvPicPr>
            <a:picLocks noChangeAspect="1" noChangeArrowheads="1"/>
          </p:cNvPicPr>
          <p:nvPr/>
        </p:nvPicPr>
        <p:blipFill>
          <a:blip r:embed="rId2"/>
          <a:srcRect/>
          <a:stretch>
            <a:fillRect/>
          </a:stretch>
        </p:blipFill>
        <p:spPr bwMode="auto">
          <a:xfrm>
            <a:off x="714348" y="1000108"/>
            <a:ext cx="7620000" cy="49244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209a\Pictures\original.jpg"/>
          <p:cNvPicPr>
            <a:picLocks noChangeAspect="1" noChangeArrowheads="1"/>
          </p:cNvPicPr>
          <p:nvPr/>
        </p:nvPicPr>
        <p:blipFill>
          <a:blip r:embed="rId2"/>
          <a:srcRect r="69841"/>
          <a:stretch>
            <a:fillRect/>
          </a:stretch>
        </p:blipFill>
        <p:spPr bwMode="auto">
          <a:xfrm>
            <a:off x="2000232" y="0"/>
            <a:ext cx="5143536" cy="6858000"/>
          </a:xfrm>
          <a:prstGeom prst="rect">
            <a:avLst/>
          </a:prstGeom>
          <a:noFill/>
          <a:effectLst>
            <a:softEdge rad="63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Старые фотографии Барнаула"/>
          <p:cNvPicPr>
            <a:picLocks noChangeAspect="1" noChangeArrowheads="1"/>
          </p:cNvPicPr>
          <p:nvPr/>
        </p:nvPicPr>
        <p:blipFill>
          <a:blip r:embed="rId2"/>
          <a:srcRect/>
          <a:stretch>
            <a:fillRect/>
          </a:stretch>
        </p:blipFill>
        <p:spPr bwMode="auto">
          <a:xfrm>
            <a:off x="928662" y="1000108"/>
            <a:ext cx="7620000" cy="46101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Старые фотографии Барнаула"/>
          <p:cNvPicPr>
            <a:picLocks noChangeAspect="1" noChangeArrowheads="1"/>
          </p:cNvPicPr>
          <p:nvPr/>
        </p:nvPicPr>
        <p:blipFill>
          <a:blip r:embed="rId2"/>
          <a:srcRect/>
          <a:stretch>
            <a:fillRect/>
          </a:stretch>
        </p:blipFill>
        <p:spPr bwMode="auto">
          <a:xfrm>
            <a:off x="500034" y="857232"/>
            <a:ext cx="8290677" cy="53578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Старые фотографии Барнаула"/>
          <p:cNvPicPr>
            <a:picLocks noChangeAspect="1" noChangeArrowheads="1"/>
          </p:cNvPicPr>
          <p:nvPr/>
        </p:nvPicPr>
        <p:blipFill>
          <a:blip r:embed="rId2"/>
          <a:srcRect/>
          <a:stretch>
            <a:fillRect/>
          </a:stretch>
        </p:blipFill>
        <p:spPr bwMode="auto">
          <a:xfrm>
            <a:off x="928662" y="1357298"/>
            <a:ext cx="7620000" cy="433387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Старые фотографии Барнаула"/>
          <p:cNvPicPr>
            <a:picLocks noChangeAspect="1" noChangeArrowheads="1"/>
          </p:cNvPicPr>
          <p:nvPr/>
        </p:nvPicPr>
        <p:blipFill>
          <a:blip r:embed="rId2"/>
          <a:srcRect/>
          <a:stretch>
            <a:fillRect/>
          </a:stretch>
        </p:blipFill>
        <p:spPr bwMode="auto">
          <a:xfrm>
            <a:off x="928662" y="571480"/>
            <a:ext cx="7620000" cy="46863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Старые фотографии Барнаула"/>
          <p:cNvPicPr>
            <a:picLocks noChangeAspect="1" noChangeArrowheads="1"/>
          </p:cNvPicPr>
          <p:nvPr/>
        </p:nvPicPr>
        <p:blipFill>
          <a:blip r:embed="rId2"/>
          <a:srcRect/>
          <a:stretch>
            <a:fillRect/>
          </a:stretch>
        </p:blipFill>
        <p:spPr bwMode="auto">
          <a:xfrm>
            <a:off x="857224" y="500042"/>
            <a:ext cx="7620000" cy="559117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Старые фотографии Барнаула"/>
          <p:cNvPicPr>
            <a:picLocks noChangeAspect="1" noChangeArrowheads="1"/>
          </p:cNvPicPr>
          <p:nvPr/>
        </p:nvPicPr>
        <p:blipFill>
          <a:blip r:embed="rId2"/>
          <a:srcRect/>
          <a:stretch>
            <a:fillRect/>
          </a:stretch>
        </p:blipFill>
        <p:spPr bwMode="auto">
          <a:xfrm>
            <a:off x="928662" y="714356"/>
            <a:ext cx="7620000" cy="535305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Старые фотографии Барнаула"/>
          <p:cNvPicPr>
            <a:picLocks noChangeAspect="1" noChangeArrowheads="1"/>
          </p:cNvPicPr>
          <p:nvPr/>
        </p:nvPicPr>
        <p:blipFill>
          <a:blip r:embed="rId2"/>
          <a:srcRect/>
          <a:stretch>
            <a:fillRect/>
          </a:stretch>
        </p:blipFill>
        <p:spPr bwMode="auto">
          <a:xfrm>
            <a:off x="785786" y="785794"/>
            <a:ext cx="7620000" cy="497205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Старые фотографии Барнаула"/>
          <p:cNvPicPr>
            <a:picLocks noChangeAspect="1" noChangeArrowheads="1"/>
          </p:cNvPicPr>
          <p:nvPr/>
        </p:nvPicPr>
        <p:blipFill>
          <a:blip r:embed="rId2"/>
          <a:srcRect/>
          <a:stretch>
            <a:fillRect/>
          </a:stretch>
        </p:blipFill>
        <p:spPr bwMode="auto">
          <a:xfrm>
            <a:off x="857224" y="928670"/>
            <a:ext cx="7620000" cy="4800601"/>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Госпиталь"/>
          <p:cNvPicPr>
            <a:picLocks noChangeAspect="1" noChangeArrowheads="1"/>
          </p:cNvPicPr>
          <p:nvPr/>
        </p:nvPicPr>
        <p:blipFill>
          <a:blip r:embed="rId2"/>
          <a:srcRect/>
          <a:stretch>
            <a:fillRect/>
          </a:stretch>
        </p:blipFill>
        <p:spPr bwMode="auto">
          <a:xfrm>
            <a:off x="214282" y="1571612"/>
            <a:ext cx="8754249" cy="378621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ул. Большая Тобольская"/>
          <p:cNvPicPr>
            <a:picLocks noChangeAspect="1" noChangeArrowheads="1"/>
          </p:cNvPicPr>
          <p:nvPr/>
        </p:nvPicPr>
        <p:blipFill>
          <a:blip r:embed="rId2"/>
          <a:srcRect/>
          <a:stretch>
            <a:fillRect/>
          </a:stretch>
        </p:blipFill>
        <p:spPr bwMode="auto">
          <a:xfrm>
            <a:off x="357158" y="785794"/>
            <a:ext cx="8404469" cy="53578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ул. Большая Тобольская"/>
          <p:cNvPicPr>
            <a:picLocks noChangeAspect="1" noChangeArrowheads="1"/>
          </p:cNvPicPr>
          <p:nvPr/>
        </p:nvPicPr>
        <p:blipFill>
          <a:blip r:embed="rId2"/>
          <a:srcRect/>
          <a:stretch>
            <a:fillRect/>
          </a:stretch>
        </p:blipFill>
        <p:spPr bwMode="auto">
          <a:xfrm>
            <a:off x="714348" y="1000108"/>
            <a:ext cx="7620000" cy="50101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ул. Пушкинская"/>
          <p:cNvPicPr>
            <a:picLocks noChangeAspect="1" noChangeArrowheads="1"/>
          </p:cNvPicPr>
          <p:nvPr/>
        </p:nvPicPr>
        <p:blipFill>
          <a:blip r:embed="rId2"/>
          <a:srcRect/>
          <a:stretch>
            <a:fillRect/>
          </a:stretch>
        </p:blipFill>
        <p:spPr bwMode="auto">
          <a:xfrm>
            <a:off x="785786" y="785794"/>
            <a:ext cx="7620000" cy="49244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Старые фотографии Барнаула"/>
          <p:cNvPicPr>
            <a:picLocks noChangeAspect="1" noChangeArrowheads="1"/>
          </p:cNvPicPr>
          <p:nvPr/>
        </p:nvPicPr>
        <p:blipFill>
          <a:blip r:embed="rId2"/>
          <a:srcRect/>
          <a:stretch>
            <a:fillRect/>
          </a:stretch>
        </p:blipFill>
        <p:spPr bwMode="auto">
          <a:xfrm>
            <a:off x="714348" y="785794"/>
            <a:ext cx="7620000" cy="550545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71480"/>
            <a:ext cx="9144000" cy="5509200"/>
          </a:xfrm>
          <a:prstGeom prst="rect">
            <a:avLst/>
          </a:prstGeom>
        </p:spPr>
        <p:txBody>
          <a:bodyPr wrap="square">
            <a:spAutoFit/>
          </a:bodyPr>
          <a:lstStyle/>
          <a:p>
            <a:pPr algn="ctr"/>
            <a:r>
              <a:rPr lang="ru-RU" sz="8800" b="1" i="1" dirty="0" smtClean="0">
                <a:solidFill>
                  <a:srgbClr val="730B03"/>
                </a:solidFill>
                <a:effectLst>
                  <a:outerShdw blurRad="38100" dist="38100" dir="2700000" algn="tl">
                    <a:srgbClr val="000000">
                      <a:alpha val="43137"/>
                    </a:srgbClr>
                  </a:outerShdw>
                </a:effectLst>
                <a:latin typeface="Times New Roman" pitchFamily="18" charset="0"/>
                <a:cs typeface="Times New Roman" pitchFamily="18" charset="0"/>
              </a:rPr>
              <a:t>Десять архитектурных памятников</a:t>
            </a:r>
          </a:p>
          <a:p>
            <a:pPr algn="ctr"/>
            <a:r>
              <a:rPr lang="ru-RU" sz="8800" b="1" i="1" dirty="0" smtClean="0">
                <a:solidFill>
                  <a:srgbClr val="730B03"/>
                </a:solidFill>
                <a:effectLst>
                  <a:outerShdw blurRad="38100" dist="38100" dir="2700000" algn="tl">
                    <a:srgbClr val="000000">
                      <a:alpha val="43137"/>
                    </a:srgbClr>
                  </a:outerShdw>
                </a:effectLst>
                <a:latin typeface="Times New Roman" pitchFamily="18" charset="0"/>
                <a:cs typeface="Times New Roman" pitchFamily="18" charset="0"/>
              </a:rPr>
              <a:t>Барнаула</a:t>
            </a:r>
            <a:endParaRPr lang="ru-RU" sz="8800" b="1" i="1" dirty="0">
              <a:solidFill>
                <a:srgbClr val="730B03"/>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10136"/>
            <a:ext cx="9144000" cy="6247864"/>
          </a:xfrm>
          <a:prstGeom prst="rect">
            <a:avLst/>
          </a:prstGeom>
        </p:spPr>
        <p:txBody>
          <a:bodyPr wrap="square">
            <a:spAutoFit/>
          </a:bodyPr>
          <a:lstStyle/>
          <a:p>
            <a:pPr algn="ctr"/>
            <a:r>
              <a:rPr lang="ru-RU" sz="2800" i="1" dirty="0" smtClean="0">
                <a:solidFill>
                  <a:srgbClr val="002060"/>
                </a:solidFill>
                <a:latin typeface="Times New Roman" pitchFamily="18" charset="0"/>
                <a:cs typeface="Times New Roman" pitchFamily="18" charset="0"/>
              </a:rPr>
              <a:t>Большая часть памятников архитектуры города представлена зданиями, возникшими на рубеже XIX-XX веков, а также в советский период </a:t>
            </a:r>
          </a:p>
          <a:p>
            <a:pPr algn="ctr"/>
            <a:r>
              <a:rPr lang="ru-RU" sz="2800" i="1" dirty="0" smtClean="0">
                <a:solidFill>
                  <a:srgbClr val="002060"/>
                </a:solidFill>
                <a:latin typeface="Times New Roman" pitchFamily="18" charset="0"/>
                <a:cs typeface="Times New Roman" pitchFamily="18" charset="0"/>
              </a:rPr>
              <a:t>(памятники советской архитектуры). </a:t>
            </a:r>
          </a:p>
          <a:p>
            <a:pPr algn="ctr"/>
            <a:r>
              <a:rPr lang="ru-RU" sz="2800" i="1" dirty="0" smtClean="0">
                <a:solidFill>
                  <a:srgbClr val="002060"/>
                </a:solidFill>
                <a:latin typeface="Times New Roman" pitchFamily="18" charset="0"/>
                <a:cs typeface="Times New Roman" pitchFamily="18" charset="0"/>
              </a:rPr>
              <a:t>В конце XIX века Барнаул превратился в крупный торговый центр Сибири. Купечество в значительной мере определяло характер застройки города. Вдоль Московского проспекта (ныне проспект Ленина) и на других улицах города здания строились в основном в стиле эклектики. К памятникам советской архитектуры принадлежат общественные здания, театры, дворцы культуры, а также жилые дома, формирующие застройку центральных улиц города Барнаула.</a:t>
            </a:r>
            <a:r>
              <a:rPr lang="ru-RU" dirty="0" smtClean="0"/>
              <a:t/>
            </a:r>
            <a:br>
              <a:rPr lang="ru-RU" dirty="0" smtClean="0"/>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1077218"/>
          </a:xfrm>
          <a:prstGeom prst="rect">
            <a:avLst/>
          </a:prstGeom>
        </p:spPr>
        <p:txBody>
          <a:bodyPr wrap="square">
            <a:spAutoFit/>
          </a:bodyPr>
          <a:lstStyle/>
          <a:p>
            <a:pPr algn="ctr"/>
            <a:r>
              <a:rPr lang="ru-RU" sz="3600" b="1" i="1" dirty="0" smtClean="0">
                <a:solidFill>
                  <a:schemeClr val="accent2">
                    <a:lumMod val="75000"/>
                  </a:schemeClr>
                </a:solidFill>
                <a:latin typeface="Times New Roman" pitchFamily="18" charset="0"/>
                <a:cs typeface="Times New Roman" pitchFamily="18" charset="0"/>
              </a:rPr>
              <a:t>Дом начальника Алтайского горного округа</a:t>
            </a:r>
          </a:p>
          <a:p>
            <a:pPr algn="ctr"/>
            <a:r>
              <a:rPr lang="ru-RU" sz="2800" b="1" i="1" dirty="0" smtClean="0">
                <a:solidFill>
                  <a:schemeClr val="accent2">
                    <a:lumMod val="75000"/>
                  </a:schemeClr>
                </a:solidFill>
                <a:latin typeface="Times New Roman" pitchFamily="18" charset="0"/>
                <a:cs typeface="Times New Roman" pitchFamily="18" charset="0"/>
              </a:rPr>
              <a:t>(проспект Ленина, 18)</a:t>
            </a:r>
            <a:endParaRPr lang="ru-RU" sz="2800" b="1" i="1" dirty="0">
              <a:solidFill>
                <a:schemeClr val="accent2">
                  <a:lumMod val="75000"/>
                </a:schemeClr>
              </a:solidFill>
              <a:latin typeface="Times New Roman" pitchFamily="18" charset="0"/>
              <a:cs typeface="Times New Roman" pitchFamily="18" charset="0"/>
            </a:endParaRPr>
          </a:p>
        </p:txBody>
      </p:sp>
      <p:pic>
        <p:nvPicPr>
          <p:cNvPr id="3" name="Рисунок 2" descr="C:\Users\209a\Pictures\10 архитектурных памятников, которые следует знать в Барнауле_files\scan_28072016101541_001.jpg"/>
          <p:cNvPicPr/>
          <p:nvPr/>
        </p:nvPicPr>
        <p:blipFill>
          <a:blip r:embed="rId2" cstate="print"/>
          <a:srcRect/>
          <a:stretch>
            <a:fillRect/>
          </a:stretch>
        </p:blipFill>
        <p:spPr bwMode="auto">
          <a:xfrm>
            <a:off x="0" y="1285860"/>
            <a:ext cx="4500562" cy="3071834"/>
          </a:xfrm>
          <a:prstGeom prst="rect">
            <a:avLst/>
          </a:prstGeom>
          <a:noFill/>
          <a:ln w="9525">
            <a:noFill/>
            <a:miter lim="800000"/>
            <a:headEnd/>
            <a:tailEnd/>
          </a:ln>
        </p:spPr>
      </p:pic>
      <p:pic>
        <p:nvPicPr>
          <p:cNvPr id="4" name="Рисунок 3" descr="C:\Users\209a\Pictures\10 архитектурных памятников, которые следует знать в Барнауле_files\noroot.jpg"/>
          <p:cNvPicPr/>
          <p:nvPr/>
        </p:nvPicPr>
        <p:blipFill>
          <a:blip r:embed="rId3" cstate="print"/>
          <a:srcRect/>
          <a:stretch>
            <a:fillRect/>
          </a:stretch>
        </p:blipFill>
        <p:spPr bwMode="auto">
          <a:xfrm>
            <a:off x="4786314" y="1214422"/>
            <a:ext cx="4148157" cy="3143272"/>
          </a:xfrm>
          <a:prstGeom prst="rect">
            <a:avLst/>
          </a:prstGeom>
          <a:noFill/>
          <a:ln w="9525">
            <a:noFill/>
            <a:miter lim="800000"/>
            <a:headEnd/>
            <a:tailEnd/>
          </a:ln>
        </p:spPr>
      </p:pic>
      <p:sp>
        <p:nvSpPr>
          <p:cNvPr id="5" name="Прямоугольник 4"/>
          <p:cNvSpPr/>
          <p:nvPr/>
        </p:nvSpPr>
        <p:spPr>
          <a:xfrm>
            <a:off x="0" y="4429132"/>
            <a:ext cx="9144000" cy="1569660"/>
          </a:xfrm>
          <a:prstGeom prst="rect">
            <a:avLst/>
          </a:prstGeom>
        </p:spPr>
        <p:txBody>
          <a:bodyPr wrap="square">
            <a:spAutoFit/>
          </a:bodyPr>
          <a:lstStyle/>
          <a:p>
            <a:pPr algn="ctr"/>
            <a:r>
              <a:rPr lang="ru-RU" sz="2400" i="1" dirty="0" smtClean="0">
                <a:solidFill>
                  <a:srgbClr val="002060"/>
                </a:solidFill>
                <a:latin typeface="Times New Roman" pitchFamily="18" charset="0"/>
                <a:cs typeface="Times New Roman" pitchFamily="18" charset="0"/>
              </a:rPr>
              <a:t>Двухэтажный каменный дом, построенный в 1827 году по проекту архитектора Я.Н.Попова для начальника </a:t>
            </a:r>
            <a:r>
              <a:rPr lang="ru-RU" sz="2400" i="1" dirty="0" err="1" smtClean="0">
                <a:solidFill>
                  <a:srgbClr val="002060"/>
                </a:solidFill>
                <a:latin typeface="Times New Roman" pitchFamily="18" charset="0"/>
                <a:cs typeface="Times New Roman" pitchFamily="18" charset="0"/>
              </a:rPr>
              <a:t>Колывано-Воскресенских</a:t>
            </a:r>
            <a:r>
              <a:rPr lang="ru-RU" sz="2400" i="1" dirty="0" smtClean="0">
                <a:solidFill>
                  <a:srgbClr val="002060"/>
                </a:solidFill>
                <a:latin typeface="Times New Roman" pitchFamily="18" charset="0"/>
                <a:cs typeface="Times New Roman" pitchFamily="18" charset="0"/>
              </a:rPr>
              <a:t> заводов Фролова П.К., выполнен в формах позднего классицизма. </a:t>
            </a:r>
            <a:br>
              <a:rPr lang="ru-RU" sz="2400" i="1" dirty="0" smtClean="0">
                <a:solidFill>
                  <a:srgbClr val="002060"/>
                </a:solidFill>
                <a:latin typeface="Times New Roman" pitchFamily="18" charset="0"/>
                <a:cs typeface="Times New Roman" pitchFamily="18" charset="0"/>
              </a:rPr>
            </a:br>
            <a:endParaRPr lang="ru-RU" sz="2400" i="1" dirty="0">
              <a:solidFill>
                <a:srgbClr val="002060"/>
              </a:solidFill>
              <a:latin typeface="Times New Roman" pitchFamily="18" charset="0"/>
              <a:cs typeface="Times New Roman" pitchFamily="18" charset="0"/>
            </a:endParaRPr>
          </a:p>
        </p:txBody>
      </p:sp>
      <p:sp>
        <p:nvSpPr>
          <p:cNvPr id="7" name="Прямоугольник 6"/>
          <p:cNvSpPr/>
          <p:nvPr/>
        </p:nvSpPr>
        <p:spPr>
          <a:xfrm>
            <a:off x="214282" y="5643578"/>
            <a:ext cx="8929718" cy="830997"/>
          </a:xfrm>
          <a:prstGeom prst="rect">
            <a:avLst/>
          </a:prstGeom>
        </p:spPr>
        <p:txBody>
          <a:bodyPr wrap="square">
            <a:spAutoFit/>
          </a:bodyPr>
          <a:lstStyle/>
          <a:p>
            <a:pPr algn="ctr"/>
            <a:r>
              <a:rPr lang="ru-RU" sz="2400" i="1" dirty="0" smtClean="0">
                <a:solidFill>
                  <a:srgbClr val="002060"/>
                </a:solidFill>
                <a:latin typeface="Times New Roman" pitchFamily="18" charset="0"/>
                <a:cs typeface="Times New Roman" pitchFamily="18" charset="0"/>
              </a:rPr>
              <a:t>С 1927 года в здании находился исполком городского Совета народных депутатов, ныне – администрация города Барнаула.</a:t>
            </a:r>
            <a:endParaRPr lang="ru-RU" sz="2400" i="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Духовное училище</a:t>
            </a:r>
            <a:br>
              <a:rPr kumimoji="0" lang="ru-RU" sz="3600" b="1" i="1"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chemeClr val="accent2">
                    <a:lumMod val="75000"/>
                  </a:schemeClr>
                </a:solidFill>
                <a:effectLst/>
                <a:latin typeface="Times New Roman" pitchFamily="18" charset="0"/>
                <a:ea typeface="Times New Roman" pitchFamily="18" charset="0"/>
                <a:cs typeface="Times New Roman" pitchFamily="18" charset="0"/>
              </a:rPr>
              <a:t>(проспект Ленина, 17)</a:t>
            </a:r>
            <a:endParaRPr kumimoji="0" lang="ru-RU" sz="4000" b="1" i="1" u="none" strike="noStrike" cap="none" normalizeH="0" baseline="0" dirty="0" smtClean="0">
              <a:ln>
                <a:noFill/>
              </a:ln>
              <a:solidFill>
                <a:schemeClr val="accent2">
                  <a:lumMod val="75000"/>
                </a:schemeClr>
              </a:solidFill>
              <a:effectLst/>
              <a:latin typeface="Times New Roman" pitchFamily="18" charset="0"/>
              <a:cs typeface="Times New Roman" pitchFamily="18" charset="0"/>
            </a:endParaRPr>
          </a:p>
        </p:txBody>
      </p:sp>
      <p:sp>
        <p:nvSpPr>
          <p:cNvPr id="1025" name="AutoShape 1" descr="https://thumb.tildacdn.com/tild3462-3365-4065-a131-656661363638/-/cover/560x560/center/center/-/format/webp/scan_28072016101541_001.jpg"/>
          <p:cNvSpPr>
            <a:spLocks noChangeAspect="1" noChangeArrowheads="1"/>
          </p:cNvSpPr>
          <p:nvPr/>
        </p:nvSpPr>
        <p:spPr bwMode="auto">
          <a:xfrm>
            <a:off x="0" y="4572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27" name="Rectangle 3"/>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r>
              <a:rPr kumimoji="0" lang="ru-RU" sz="8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5" name="Рисунок 4"/>
          <p:cNvPicPr/>
          <p:nvPr/>
        </p:nvPicPr>
        <p:blipFill>
          <a:blip r:embed="rId2"/>
          <a:srcRect l="7031" r="7812" b="19565"/>
          <a:stretch>
            <a:fillRect/>
          </a:stretch>
        </p:blipFill>
        <p:spPr bwMode="auto">
          <a:xfrm>
            <a:off x="500034" y="1142984"/>
            <a:ext cx="8286808" cy="3357586"/>
          </a:xfrm>
          <a:prstGeom prst="rect">
            <a:avLst/>
          </a:prstGeom>
          <a:noFill/>
          <a:ln w="9525">
            <a:noFill/>
            <a:miter lim="800000"/>
            <a:headEnd/>
            <a:tailEnd/>
          </a:ln>
        </p:spPr>
      </p:pic>
      <p:sp>
        <p:nvSpPr>
          <p:cNvPr id="6" name="Прямоугольник 5"/>
          <p:cNvSpPr/>
          <p:nvPr/>
        </p:nvSpPr>
        <p:spPr>
          <a:xfrm>
            <a:off x="142844" y="4549676"/>
            <a:ext cx="9001156" cy="2308324"/>
          </a:xfrm>
          <a:prstGeom prst="rect">
            <a:avLst/>
          </a:prstGeom>
        </p:spPr>
        <p:txBody>
          <a:bodyPr wrap="square">
            <a:spAutoFit/>
          </a:bodyPr>
          <a:lstStyle/>
          <a:p>
            <a:pPr algn="ctr"/>
            <a:r>
              <a:rPr lang="ru-RU" sz="2400" i="1" dirty="0" smtClean="0">
                <a:solidFill>
                  <a:srgbClr val="002060"/>
                </a:solidFill>
                <a:latin typeface="Times New Roman" pitchFamily="18" charset="0"/>
                <a:cs typeface="Times New Roman" pitchFamily="18" charset="0"/>
              </a:rPr>
              <a:t>Двухэтажное каменное здание, построенное по проекту архитектора </a:t>
            </a:r>
            <a:r>
              <a:rPr lang="ru-RU" sz="2400" i="1" dirty="0" err="1" smtClean="0">
                <a:solidFill>
                  <a:srgbClr val="002060"/>
                </a:solidFill>
                <a:latin typeface="Times New Roman" pitchFamily="18" charset="0"/>
                <a:cs typeface="Times New Roman" pitchFamily="18" charset="0"/>
              </a:rPr>
              <a:t>Н.Шульдаля</a:t>
            </a:r>
            <a:r>
              <a:rPr lang="ru-RU" sz="2400" i="1" dirty="0" smtClean="0">
                <a:solidFill>
                  <a:srgbClr val="002060"/>
                </a:solidFill>
                <a:latin typeface="Times New Roman" pitchFamily="18" charset="0"/>
                <a:cs typeface="Times New Roman" pitchFamily="18" charset="0"/>
              </a:rPr>
              <a:t>, распахнуло свои двери 16 июля 1869 года. И почти 50 лет </a:t>
            </a:r>
            <a:r>
              <a:rPr lang="ru-RU" sz="2400" i="1" dirty="0" err="1" smtClean="0">
                <a:solidFill>
                  <a:srgbClr val="002060"/>
                </a:solidFill>
                <a:latin typeface="Times New Roman" pitchFamily="18" charset="0"/>
                <a:cs typeface="Times New Roman" pitchFamily="18" charset="0"/>
              </a:rPr>
              <a:t>Барнаульское</a:t>
            </a:r>
            <a:r>
              <a:rPr lang="ru-RU" sz="2400" i="1" dirty="0" smtClean="0">
                <a:solidFill>
                  <a:srgbClr val="002060"/>
                </a:solidFill>
                <a:latin typeface="Times New Roman" pitchFamily="18" charset="0"/>
                <a:cs typeface="Times New Roman" pitchFamily="18" charset="0"/>
              </a:rPr>
              <a:t> духовное училище, находящееся в его стенах, обеспечивало приходы </a:t>
            </a:r>
            <a:r>
              <a:rPr lang="ru-RU" sz="2400" i="1" dirty="0" err="1" smtClean="0">
                <a:solidFill>
                  <a:srgbClr val="002060"/>
                </a:solidFill>
                <a:latin typeface="Times New Roman" pitchFamily="18" charset="0"/>
                <a:cs typeface="Times New Roman" pitchFamily="18" charset="0"/>
              </a:rPr>
              <a:t>Барнаульского</a:t>
            </a:r>
            <a:r>
              <a:rPr lang="ru-RU" sz="2400" i="1" dirty="0" smtClean="0">
                <a:solidFill>
                  <a:srgbClr val="002060"/>
                </a:solidFill>
                <a:latin typeface="Times New Roman" pitchFamily="18" charset="0"/>
                <a:cs typeface="Times New Roman" pitchFamily="18" charset="0"/>
              </a:rPr>
              <a:t> уезда и других мест Томской губернии священниками, псаломщиками и дьяконами.</a:t>
            </a:r>
            <a:endParaRPr lang="ru-RU" sz="2400" i="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ChangeArrowheads="1"/>
          </p:cNvSpPr>
          <p:nvPr/>
        </p:nvSpPr>
        <p:spPr bwMode="auto">
          <a:xfrm>
            <a:off x="0" y="1"/>
            <a:ext cx="9144000"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Городская дума</a:t>
            </a:r>
            <a:r>
              <a:rPr kumimoji="0" lang="ru-RU" sz="4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4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(проспект Ленина, 6\ улица Льва Толстого, 24)</a:t>
            </a:r>
            <a:b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endParaRPr kumimoji="0" lang="ru-RU" sz="4800" b="1" i="1" u="none" strike="noStrike" cap="none" normalizeH="0" baseline="0" dirty="0" smtClean="0">
              <a:ln>
                <a:noFill/>
              </a:ln>
              <a:solidFill>
                <a:srgbClr val="730B03"/>
              </a:solidFill>
              <a:effectLst/>
              <a:latin typeface="Times New Roman" pitchFamily="18" charset="0"/>
              <a:cs typeface="Times New Roman" pitchFamily="18" charset="0"/>
            </a:endParaRPr>
          </a:p>
        </p:txBody>
      </p:sp>
      <p:pic>
        <p:nvPicPr>
          <p:cNvPr id="3" name="Рисунок 2"/>
          <p:cNvPicPr/>
          <p:nvPr/>
        </p:nvPicPr>
        <p:blipFill>
          <a:blip r:embed="rId2"/>
          <a:srcRect l="6707" t="7821" r="6707" b="-87"/>
          <a:stretch>
            <a:fillRect/>
          </a:stretch>
        </p:blipFill>
        <p:spPr bwMode="auto">
          <a:xfrm>
            <a:off x="714348" y="1142984"/>
            <a:ext cx="7858180" cy="3429024"/>
          </a:xfrm>
          <a:prstGeom prst="rect">
            <a:avLst/>
          </a:prstGeom>
          <a:noFill/>
          <a:ln w="9525">
            <a:noFill/>
            <a:miter lim="800000"/>
            <a:headEnd/>
            <a:tailEnd/>
          </a:ln>
        </p:spPr>
      </p:pic>
      <p:sp>
        <p:nvSpPr>
          <p:cNvPr id="4" name="Прямоугольник 3"/>
          <p:cNvSpPr/>
          <p:nvPr/>
        </p:nvSpPr>
        <p:spPr>
          <a:xfrm>
            <a:off x="285720" y="4643446"/>
            <a:ext cx="8572560" cy="1569660"/>
          </a:xfrm>
          <a:prstGeom prst="rect">
            <a:avLst/>
          </a:prstGeom>
        </p:spPr>
        <p:txBody>
          <a:bodyPr wrap="square">
            <a:spAutoFit/>
          </a:bodyPr>
          <a:lstStyle/>
          <a:p>
            <a:pPr algn="ctr"/>
            <a:r>
              <a:rPr lang="ru-RU" sz="2400" i="1" dirty="0" smtClean="0">
                <a:solidFill>
                  <a:srgbClr val="002060"/>
                </a:solidFill>
                <a:latin typeface="Times New Roman" pitchFamily="18" charset="0"/>
                <a:cs typeface="Times New Roman" pitchFamily="18" charset="0"/>
              </a:rPr>
              <a:t>Корпус возведен по проекту архитектора И. Носовича. Первый этаж предназначался под торговые цели, на втором находились Городская дума и управа.</a:t>
            </a:r>
          </a:p>
          <a:p>
            <a:pPr algn="ctr"/>
            <a:endParaRPr lang="ru-RU" sz="2400" i="1" dirty="0">
              <a:solidFill>
                <a:srgbClr val="002060"/>
              </a:solidFill>
              <a:latin typeface="Times New Roman" pitchFamily="18" charset="0"/>
              <a:cs typeface="Times New Roman" pitchFamily="18" charset="0"/>
            </a:endParaRPr>
          </a:p>
        </p:txBody>
      </p:sp>
      <p:sp>
        <p:nvSpPr>
          <p:cNvPr id="5" name="Прямоугольник 4"/>
          <p:cNvSpPr/>
          <p:nvPr/>
        </p:nvSpPr>
        <p:spPr>
          <a:xfrm>
            <a:off x="0" y="5786454"/>
            <a:ext cx="9144000" cy="1384995"/>
          </a:xfrm>
          <a:prstGeom prst="rect">
            <a:avLst/>
          </a:prstGeom>
        </p:spPr>
        <p:txBody>
          <a:bodyPr wrap="square">
            <a:spAutoFit/>
          </a:bodyPr>
          <a:lstStyle/>
          <a:p>
            <a:pPr algn="ctr"/>
            <a:r>
              <a:rPr lang="ru-RU" sz="2400" i="1" dirty="0" smtClean="0">
                <a:solidFill>
                  <a:srgbClr val="002060"/>
                </a:solidFill>
                <a:latin typeface="Times New Roman" pitchFamily="18" charset="0"/>
                <a:cs typeface="Times New Roman" pitchFamily="18" charset="0"/>
              </a:rPr>
              <a:t>Сегодня в здании бывшей Городской думы, построенной в 1914-1916 годах, находится известный в краевом центре музей «Город».</a:t>
            </a:r>
            <a:br>
              <a:rPr lang="ru-RU" sz="2400" i="1" dirty="0" smtClean="0">
                <a:solidFill>
                  <a:srgbClr val="002060"/>
                </a:solidFill>
                <a:latin typeface="Times New Roman" pitchFamily="18" charset="0"/>
                <a:cs typeface="Times New Roman" pitchFamily="18" charset="0"/>
              </a:rPr>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0"/>
            <a:ext cx="9144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Доходный дом </a:t>
            </a:r>
            <a:r>
              <a:rPr kumimoji="0" lang="ru-RU" sz="3600" b="1" i="1" u="none" strike="noStrike" cap="none" normalizeH="0" baseline="0" dirty="0" err="1" smtClean="0">
                <a:ln>
                  <a:noFill/>
                </a:ln>
                <a:solidFill>
                  <a:srgbClr val="730B03"/>
                </a:solidFill>
                <a:effectLst/>
                <a:latin typeface="Times New Roman" pitchFamily="18" charset="0"/>
                <a:ea typeface="Times New Roman" pitchFamily="18" charset="0"/>
                <a:cs typeface="Times New Roman" pitchFamily="18" charset="0"/>
              </a:rPr>
              <a:t>Аверина</a:t>
            </a:r>
            <a: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
            </a:r>
            <a:br>
              <a:rPr kumimoji="0" lang="ru-RU" sz="36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br>
            <a:r>
              <a:rPr kumimoji="0" lang="ru-RU" sz="2800" b="1" i="1" u="none" strike="noStrike" cap="none" normalizeH="0" baseline="0" dirty="0" smtClean="0">
                <a:ln>
                  <a:noFill/>
                </a:ln>
                <a:solidFill>
                  <a:srgbClr val="730B03"/>
                </a:solidFill>
                <a:effectLst/>
                <a:latin typeface="Times New Roman" pitchFamily="18" charset="0"/>
                <a:ea typeface="Times New Roman" pitchFamily="18" charset="0"/>
                <a:cs typeface="Times New Roman" pitchFamily="18" charset="0"/>
              </a:rPr>
              <a:t>(улица Гоголя, 76)</a:t>
            </a:r>
            <a:r>
              <a:rPr kumimoji="0" lang="ru-RU" sz="2800" b="1" i="0" u="none" strike="noStrike" cap="none" normalizeH="0" baseline="0" dirty="0" smtClean="0">
                <a:ln>
                  <a:noFill/>
                </a:ln>
                <a:solidFill>
                  <a:srgbClr val="730B03"/>
                </a:solidFill>
                <a:effectLst/>
                <a:latin typeface="Times New Roman" pitchFamily="18" charset="0"/>
                <a:cs typeface="Times New Roman" pitchFamily="18" charset="0"/>
              </a:rPr>
              <a:t> </a:t>
            </a:r>
          </a:p>
        </p:txBody>
      </p:sp>
      <p:pic>
        <p:nvPicPr>
          <p:cNvPr id="3" name="Рисунок 2"/>
          <p:cNvPicPr/>
          <p:nvPr/>
        </p:nvPicPr>
        <p:blipFill>
          <a:blip r:embed="rId2"/>
          <a:srcRect l="6707" r="6707" b="31546"/>
          <a:stretch>
            <a:fillRect/>
          </a:stretch>
        </p:blipFill>
        <p:spPr bwMode="auto">
          <a:xfrm>
            <a:off x="714348" y="1071546"/>
            <a:ext cx="7786742" cy="3357586"/>
          </a:xfrm>
          <a:prstGeom prst="rect">
            <a:avLst/>
          </a:prstGeom>
          <a:noFill/>
          <a:ln w="9525">
            <a:noFill/>
            <a:miter lim="800000"/>
            <a:headEnd/>
            <a:tailEnd/>
          </a:ln>
        </p:spPr>
      </p:pic>
      <p:sp>
        <p:nvSpPr>
          <p:cNvPr id="4" name="Прямоугольник 3"/>
          <p:cNvSpPr/>
          <p:nvPr/>
        </p:nvSpPr>
        <p:spPr>
          <a:xfrm>
            <a:off x="0" y="4357694"/>
            <a:ext cx="9144000" cy="2677656"/>
          </a:xfrm>
          <a:prstGeom prst="rect">
            <a:avLst/>
          </a:prstGeom>
        </p:spPr>
        <p:txBody>
          <a:bodyPr wrap="square">
            <a:spAutoFit/>
          </a:bodyPr>
          <a:lstStyle/>
          <a:p>
            <a:pPr algn="ctr"/>
            <a:r>
              <a:rPr lang="ru-RU" sz="2400" i="1" dirty="0" smtClean="0">
                <a:solidFill>
                  <a:schemeClr val="tx2">
                    <a:lumMod val="50000"/>
                  </a:schemeClr>
                </a:solidFill>
                <a:latin typeface="Times New Roman" pitchFamily="18" charset="0"/>
                <a:cs typeface="Times New Roman" pitchFamily="18" charset="0"/>
              </a:rPr>
              <a:t>Доходный дом Николая </a:t>
            </a:r>
            <a:r>
              <a:rPr lang="ru-RU" sz="2400" i="1" dirty="0" err="1" smtClean="0">
                <a:solidFill>
                  <a:schemeClr val="tx2">
                    <a:lumMod val="50000"/>
                  </a:schemeClr>
                </a:solidFill>
                <a:latin typeface="Times New Roman" pitchFamily="18" charset="0"/>
                <a:cs typeface="Times New Roman" pitchFamily="18" charset="0"/>
              </a:rPr>
              <a:t>Аверина</a:t>
            </a:r>
            <a:r>
              <a:rPr lang="ru-RU" sz="2400" i="1" dirty="0" smtClean="0">
                <a:solidFill>
                  <a:schemeClr val="tx2">
                    <a:lumMod val="50000"/>
                  </a:schemeClr>
                </a:solidFill>
                <a:latin typeface="Times New Roman" pitchFamily="18" charset="0"/>
                <a:cs typeface="Times New Roman" pitchFamily="18" charset="0"/>
              </a:rPr>
              <a:t>, построенный в 1915 году по проекту архитектора, имя которого до сих пор неизвестно. Горожане прозвали дом «небоскребом», т. к. это было самое высокое здание в Барнауле. </a:t>
            </a:r>
          </a:p>
          <a:p>
            <a:pPr algn="ctr"/>
            <a:r>
              <a:rPr lang="ru-RU" sz="2400" i="1" dirty="0" smtClean="0">
                <a:solidFill>
                  <a:schemeClr val="tx2">
                    <a:lumMod val="50000"/>
                  </a:schemeClr>
                </a:solidFill>
                <a:latin typeface="Times New Roman" pitchFamily="18" charset="0"/>
                <a:cs typeface="Times New Roman" pitchFamily="18" charset="0"/>
              </a:rPr>
              <a:t>Сегодня на первом этаже располагаются различные офисы, выше находятся жилые квартиры. </a:t>
            </a:r>
          </a:p>
          <a:p>
            <a:pPr algn="ctr"/>
            <a:r>
              <a:rPr lang="ru-RU" sz="2400" i="1" dirty="0" smtClean="0">
                <a:latin typeface="Times New Roman" pitchFamily="18" charset="0"/>
                <a:cs typeface="Times New Roman" pitchFamily="18" charset="0"/>
              </a:rPr>
              <a:t> </a:t>
            </a:r>
            <a:endParaRPr lang="ru-RU" sz="24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667</Words>
  <Application>Microsoft Office PowerPoint</Application>
  <PresentationFormat>Экран (4:3)</PresentationFormat>
  <Paragraphs>45</Paragraphs>
  <Slides>32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209a</dc:creator>
  <cp:lastModifiedBy>209a</cp:lastModifiedBy>
  <cp:revision>76</cp:revision>
  <dcterms:created xsi:type="dcterms:W3CDTF">2020-08-12T06:31:07Z</dcterms:created>
  <dcterms:modified xsi:type="dcterms:W3CDTF">2020-09-21T01:22:04Z</dcterms:modified>
</cp:coreProperties>
</file>