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8" r:id="rId2"/>
    <p:sldId id="256" r:id="rId3"/>
    <p:sldId id="291" r:id="rId4"/>
    <p:sldId id="333" r:id="rId5"/>
    <p:sldId id="334" r:id="rId6"/>
    <p:sldId id="311" r:id="rId7"/>
    <p:sldId id="312" r:id="rId8"/>
    <p:sldId id="318" r:id="rId9"/>
    <p:sldId id="313" r:id="rId10"/>
    <p:sldId id="319" r:id="rId11"/>
    <p:sldId id="314" r:id="rId12"/>
    <p:sldId id="317" r:id="rId13"/>
    <p:sldId id="315" r:id="rId14"/>
    <p:sldId id="316"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29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B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606"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D35F-8A02-42D8-8B17-1E8E2CD39E19}" type="datetimeFigureOut">
              <a:rPr lang="ru-RU" smtClean="0"/>
              <a:pPr/>
              <a:t>21.09.2020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6EBD8-8BFF-42F6-AE05-D2968DBFAA3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F6EBD8-8BFF-42F6-AE05-D2968DBFAA3D}"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2D8FEC-11FC-4722-BCB1-511018C11C62}" type="datetimeFigureOut">
              <a:rPr lang="ru-RU" smtClean="0"/>
              <a:pPr/>
              <a:t>21.09.2020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33C690-425B-4EAF-9B15-A6B7E98C132B}"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D8FEC-11FC-4722-BCB1-511018C11C62}" type="datetimeFigureOut">
              <a:rPr lang="ru-RU" smtClean="0"/>
              <a:pPr/>
              <a:t>21.09.2020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3C690-425B-4EAF-9B15-A6B7E98C132B}"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st-gdefon.gallery.world/wallpapers_original/81128_gallery.world.jpg?9b30f88865a6ee068aa988b568d8492f"/>
          <p:cNvPicPr>
            <a:picLocks noChangeAspect="1" noChangeArrowheads="1"/>
          </p:cNvPicPr>
          <p:nvPr/>
        </p:nvPicPr>
        <p:blipFill>
          <a:blip r:embed="rId2"/>
          <a:srcRect l="806" b="4433"/>
          <a:stretch>
            <a:fillRect/>
          </a:stretch>
        </p:blipFill>
        <p:spPr bwMode="auto">
          <a:xfrm>
            <a:off x="0" y="0"/>
            <a:ext cx="9144000" cy="6858000"/>
          </a:xfrm>
          <a:prstGeom prst="rect">
            <a:avLst/>
          </a:prstGeom>
          <a:noFill/>
          <a:ln w="9525">
            <a:noFill/>
            <a:miter lim="800000"/>
            <a:headEnd/>
            <a:tailEnd/>
          </a:ln>
        </p:spPr>
      </p:pic>
      <p:pic>
        <p:nvPicPr>
          <p:cNvPr id="2051" name="Picture 8" descr="https://upload.wikimedia.org/wikipedia/commons/c/c2/Altai-kr-geo-stub.png"/>
          <p:cNvPicPr>
            <a:picLocks noChangeAspect="1" noChangeArrowheads="1"/>
          </p:cNvPicPr>
          <p:nvPr/>
        </p:nvPicPr>
        <p:blipFill>
          <a:blip r:embed="rId3"/>
          <a:srcRect/>
          <a:stretch>
            <a:fillRect/>
          </a:stretch>
        </p:blipFill>
        <p:spPr bwMode="auto">
          <a:xfrm>
            <a:off x="2071688" y="2214563"/>
            <a:ext cx="5072062" cy="2928937"/>
          </a:xfrm>
          <a:prstGeom prst="rect">
            <a:avLst/>
          </a:prstGeom>
          <a:noFill/>
          <a:ln w="9525">
            <a:noFill/>
            <a:miter lim="800000"/>
            <a:headEnd/>
            <a:tailEnd/>
          </a:ln>
        </p:spPr>
      </p:pic>
      <p:sp>
        <p:nvSpPr>
          <p:cNvPr id="2052" name="Прямоугольник 7"/>
          <p:cNvSpPr>
            <a:spLocks noChangeArrowheads="1"/>
          </p:cNvSpPr>
          <p:nvPr/>
        </p:nvSpPr>
        <p:spPr bwMode="auto">
          <a:xfrm>
            <a:off x="0" y="0"/>
            <a:ext cx="9144000" cy="2215991"/>
          </a:xfrm>
          <a:prstGeom prst="rect">
            <a:avLst/>
          </a:prstGeom>
          <a:noFill/>
          <a:ln w="9525">
            <a:noFill/>
            <a:miter lim="800000"/>
            <a:headEnd/>
            <a:tailEnd/>
          </a:ln>
        </p:spPr>
        <p:txBody>
          <a:bodyPr>
            <a:spAutoFit/>
          </a:bodyPr>
          <a:lstStyle/>
          <a:p>
            <a:pPr algn="ctr"/>
            <a:r>
              <a:rPr lang="ru-RU" sz="13800" b="1" dirty="0" smtClean="0">
                <a:solidFill>
                  <a:srgbClr val="002060"/>
                </a:solidFill>
                <a:latin typeface="Book Antiqua" pitchFamily="18" charset="0"/>
              </a:rPr>
              <a:t>музей</a:t>
            </a:r>
            <a:endParaRPr lang="ru-RU" sz="13800" b="1" dirty="0">
              <a:solidFill>
                <a:srgbClr val="002060"/>
              </a:solidFill>
              <a:latin typeface="Book Antiqua" pitchFamily="18" charset="0"/>
            </a:endParaRPr>
          </a:p>
        </p:txBody>
      </p:sp>
      <p:sp>
        <p:nvSpPr>
          <p:cNvPr id="2053" name="Прямоугольник 8"/>
          <p:cNvSpPr>
            <a:spLocks noChangeArrowheads="1"/>
          </p:cNvSpPr>
          <p:nvPr/>
        </p:nvSpPr>
        <p:spPr bwMode="auto">
          <a:xfrm>
            <a:off x="-1143000" y="5000625"/>
            <a:ext cx="11644313" cy="1200150"/>
          </a:xfrm>
          <a:prstGeom prst="rect">
            <a:avLst/>
          </a:prstGeom>
          <a:noFill/>
          <a:ln w="9525">
            <a:noFill/>
            <a:miter lim="800000"/>
            <a:headEnd/>
            <a:tailEnd/>
          </a:ln>
        </p:spPr>
        <p:txBody>
          <a:bodyPr>
            <a:spAutoFit/>
          </a:bodyPr>
          <a:lstStyle/>
          <a:p>
            <a:pPr algn="ctr"/>
            <a:r>
              <a:rPr lang="ru-RU" sz="7200" b="1" dirty="0">
                <a:solidFill>
                  <a:srgbClr val="002060"/>
                </a:solidFill>
                <a:latin typeface="Book Antiqua" pitchFamily="18" charset="0"/>
              </a:rPr>
              <a:t>«Край Алтайский»</a:t>
            </a:r>
          </a:p>
        </p:txBody>
      </p:sp>
      <p:sp>
        <p:nvSpPr>
          <p:cNvPr id="6" name="Прямоугольник 5"/>
          <p:cNvSpPr/>
          <p:nvPr/>
        </p:nvSpPr>
        <p:spPr>
          <a:xfrm>
            <a:off x="5572132" y="6000768"/>
            <a:ext cx="3571868" cy="584200"/>
          </a:xfrm>
          <a:prstGeom prst="rect">
            <a:avLst/>
          </a:prstGeom>
        </p:spPr>
        <p:txBody>
          <a:bodyPr wrap="square">
            <a:spAutoFit/>
          </a:bodyPr>
          <a:lstStyle/>
          <a:p>
            <a:pPr>
              <a:defRPr/>
            </a:pPr>
            <a:r>
              <a:rPr lang="en-US" sz="3200" b="1" dirty="0" smtClean="0">
                <a:solidFill>
                  <a:srgbClr val="002060"/>
                </a:solidFill>
                <a:latin typeface="Monotype Corsiva" pitchFamily="66" charset="0"/>
              </a:rPr>
              <a:t>musei_sigma@mail.ru</a:t>
            </a:r>
            <a:endParaRPr lang="ru-RU" sz="3200" b="1" dirty="0">
              <a:solidFill>
                <a:srgbClr val="002060"/>
              </a:solidFill>
              <a:latin typeface="Monotype Corsiva" pitchFamily="66" charset="0"/>
            </a:endParaRPr>
          </a:p>
        </p:txBody>
      </p:sp>
      <p:pic>
        <p:nvPicPr>
          <p:cNvPr id="7" name="Рисунок 6" descr="знак сигмы без фона.gif"/>
          <p:cNvPicPr>
            <a:picLocks noChangeAspect="1"/>
          </p:cNvPicPr>
          <p:nvPr/>
        </p:nvPicPr>
        <p:blipFill>
          <a:blip r:embed="rId4"/>
          <a:stretch>
            <a:fillRect/>
          </a:stretch>
        </p:blipFill>
        <p:spPr>
          <a:xfrm rot="2068213">
            <a:off x="7511738" y="125563"/>
            <a:ext cx="1688698" cy="15717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428596" y="0"/>
            <a:ext cx="4214810" cy="6858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5214942" y="0"/>
            <a:ext cx="357186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355860"/>
          </a:xfrm>
          <a:prstGeom prst="rect">
            <a:avLst/>
          </a:prstGeom>
        </p:spPr>
        <p:txBody>
          <a:bodyPr wrap="square">
            <a:spAutoFit/>
          </a:bodyPr>
          <a:lstStyle/>
          <a:p>
            <a:pPr algn="ctr"/>
            <a:r>
              <a:rPr lang="ru-RU" sz="4000" b="1" i="1" dirty="0" err="1"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Тимоха</a:t>
            </a:r>
            <a:r>
              <a:rPr lang="ru-RU" sz="40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 - мастер</a:t>
            </a:r>
          </a:p>
          <a:p>
            <a:pPr algn="ctr"/>
            <a:r>
              <a:rPr lang="ru-RU" sz="2400" i="1" dirty="0" err="1" smtClean="0">
                <a:solidFill>
                  <a:schemeClr val="tx2">
                    <a:lumMod val="50000"/>
                  </a:schemeClr>
                </a:solidFill>
                <a:latin typeface="Times New Roman" pitchFamily="18" charset="0"/>
                <a:cs typeface="Times New Roman" pitchFamily="18" charset="0"/>
              </a:rPr>
              <a:t>Барнаульский</a:t>
            </a:r>
            <a:r>
              <a:rPr lang="ru-RU" sz="2400" i="1" dirty="0" smtClean="0">
                <a:solidFill>
                  <a:schemeClr val="tx2">
                    <a:lumMod val="50000"/>
                  </a:schemeClr>
                </a:solidFill>
                <a:latin typeface="Times New Roman" pitchFamily="18" charset="0"/>
                <a:cs typeface="Times New Roman" pitchFamily="18" charset="0"/>
              </a:rPr>
              <a:t> сереброплавильный завод овеян легендами и сказами.</a:t>
            </a:r>
          </a:p>
          <a:p>
            <a:pPr algn="ctr"/>
            <a:r>
              <a:rPr lang="ru-RU" sz="2400" i="1" dirty="0" smtClean="0">
                <a:solidFill>
                  <a:schemeClr val="tx2">
                    <a:lumMod val="50000"/>
                  </a:schemeClr>
                </a:solidFill>
                <a:latin typeface="Times New Roman" pitchFamily="18" charset="0"/>
                <a:cs typeface="Times New Roman" pitchFamily="18" charset="0"/>
              </a:rPr>
              <a:t>На плавильной печи трудился </a:t>
            </a:r>
            <a:r>
              <a:rPr lang="ru-RU" sz="2400" i="1" dirty="0" err="1" smtClean="0">
                <a:solidFill>
                  <a:schemeClr val="tx2">
                    <a:lumMod val="50000"/>
                  </a:schemeClr>
                </a:solidFill>
                <a:latin typeface="Times New Roman" pitchFamily="18" charset="0"/>
                <a:cs typeface="Times New Roman" pitchFamily="18" charset="0"/>
              </a:rPr>
              <a:t>Тимоха</a:t>
            </a:r>
            <a:r>
              <a:rPr lang="ru-RU" sz="2400" i="1" dirty="0" smtClean="0">
                <a:solidFill>
                  <a:schemeClr val="tx2">
                    <a:lumMod val="50000"/>
                  </a:schemeClr>
                </a:solidFill>
                <a:latin typeface="Times New Roman" pitchFamily="18" charset="0"/>
                <a:cs typeface="Times New Roman" pitchFamily="18" charset="0"/>
              </a:rPr>
              <a:t> из соседней деревни, </a:t>
            </a:r>
            <a:r>
              <a:rPr lang="ru-RU" sz="2400" i="1" spc="-100" dirty="0" smtClean="0">
                <a:solidFill>
                  <a:schemeClr val="tx2">
                    <a:lumMod val="50000"/>
                  </a:schemeClr>
                </a:solidFill>
                <a:latin typeface="Times New Roman" pitchFamily="18" charset="0"/>
                <a:cs typeface="Times New Roman" pitchFamily="18" charset="0"/>
              </a:rPr>
              <a:t>и скоро он стал мастером. В те далекие времена работа на заводе была тяжелой. И потянуло </a:t>
            </a:r>
            <a:r>
              <a:rPr lang="ru-RU" sz="2400" i="1" spc="-100" dirty="0" err="1" smtClean="0">
                <a:solidFill>
                  <a:schemeClr val="tx2">
                    <a:lumMod val="50000"/>
                  </a:schemeClr>
                </a:solidFill>
                <a:latin typeface="Times New Roman" pitchFamily="18" charset="0"/>
                <a:cs typeface="Times New Roman" pitchFamily="18" charset="0"/>
              </a:rPr>
              <a:t>Тимоху</a:t>
            </a:r>
            <a:r>
              <a:rPr lang="ru-RU" sz="2400" i="1" spc="-100" dirty="0" smtClean="0">
                <a:solidFill>
                  <a:schemeClr val="tx2">
                    <a:lumMod val="50000"/>
                  </a:schemeClr>
                </a:solidFill>
                <a:latin typeface="Times New Roman" pitchFamily="18" charset="0"/>
                <a:cs typeface="Times New Roman" pitchFamily="18" charset="0"/>
              </a:rPr>
              <a:t> в родные места, осталась там у него чернобровая невеста. И сбежал </a:t>
            </a:r>
            <a:r>
              <a:rPr lang="ru-RU" sz="2400" i="1" spc="-100" dirty="0" err="1" smtClean="0">
                <a:solidFill>
                  <a:schemeClr val="tx2">
                    <a:lumMod val="50000"/>
                  </a:schemeClr>
                </a:solidFill>
                <a:latin typeface="Times New Roman" pitchFamily="18" charset="0"/>
                <a:cs typeface="Times New Roman" pitchFamily="18" charset="0"/>
              </a:rPr>
              <a:t>Тимоха</a:t>
            </a:r>
            <a:r>
              <a:rPr lang="ru-RU" sz="2400" i="1" spc="-100" dirty="0" smtClean="0">
                <a:solidFill>
                  <a:schemeClr val="tx2">
                    <a:lumMod val="50000"/>
                  </a:schemeClr>
                </a:solidFill>
                <a:latin typeface="Times New Roman" pitchFamily="18" charset="0"/>
                <a:cs typeface="Times New Roman" pitchFamily="18" charset="0"/>
              </a:rPr>
              <a:t>. Стал жить на воле, собирать ягоды, грибы, добывать пушнину. И невеста рядом, и родня … Однако закручинился </a:t>
            </a:r>
            <a:r>
              <a:rPr lang="ru-RU" sz="2400" i="1" spc="-100" dirty="0" err="1" smtClean="0">
                <a:solidFill>
                  <a:schemeClr val="tx2">
                    <a:lumMod val="50000"/>
                  </a:schemeClr>
                </a:solidFill>
                <a:latin typeface="Times New Roman" pitchFamily="18" charset="0"/>
                <a:cs typeface="Times New Roman" pitchFamily="18" charset="0"/>
              </a:rPr>
              <a:t>Тимоха</a:t>
            </a:r>
            <a:r>
              <a:rPr lang="ru-RU" sz="2400" i="1" spc="-100" dirty="0" smtClean="0">
                <a:solidFill>
                  <a:schemeClr val="tx2">
                    <a:lumMod val="50000"/>
                  </a:schemeClr>
                </a:solidFill>
                <a:latin typeface="Times New Roman" pitchFamily="18" charset="0"/>
                <a:cs typeface="Times New Roman" pitchFamily="18" charset="0"/>
              </a:rPr>
              <a:t> и понял, что манит его завод, даже во сне видел, как по желобу тяжелым кипящим ручьем плывет серебристый металл. Таки вернулся он на завод. Не отпустила его от себя плавильная печь, приворожило навсегда серебро.</a:t>
            </a:r>
          </a:p>
          <a:p>
            <a:pPr algn="ctr"/>
            <a:r>
              <a:rPr lang="ru-RU" sz="2400" i="1" spc="-100" dirty="0" smtClean="0">
                <a:solidFill>
                  <a:schemeClr val="tx2">
                    <a:lumMod val="50000"/>
                  </a:schemeClr>
                </a:solidFill>
                <a:latin typeface="Times New Roman" pitchFamily="18" charset="0"/>
                <a:cs typeface="Times New Roman" pitchFamily="18" charset="0"/>
              </a:rPr>
              <a:t>Еще яркий тому пример: судьба Фридриха Августа фон </a:t>
            </a:r>
            <a:r>
              <a:rPr lang="ru-RU" sz="2400" i="1" spc="-100" dirty="0" err="1" smtClean="0">
                <a:solidFill>
                  <a:schemeClr val="tx2">
                    <a:lumMod val="50000"/>
                  </a:schemeClr>
                </a:solidFill>
                <a:latin typeface="Times New Roman" pitchFamily="18" charset="0"/>
                <a:cs typeface="Times New Roman" pitchFamily="18" charset="0"/>
              </a:rPr>
              <a:t>Геблера</a:t>
            </a:r>
            <a:r>
              <a:rPr lang="ru-RU" sz="2400" i="1" spc="-100" dirty="0" smtClean="0">
                <a:solidFill>
                  <a:schemeClr val="tx2">
                    <a:lumMod val="50000"/>
                  </a:schemeClr>
                </a:solidFill>
                <a:latin typeface="Times New Roman" pitchFamily="18" charset="0"/>
                <a:cs typeface="Times New Roman" pitchFamily="18" charset="0"/>
              </a:rPr>
              <a:t>, который  приехал сюда в качестве  врача на горные заводы. Предполагалось, что   </a:t>
            </a:r>
            <a:r>
              <a:rPr lang="ru-RU" sz="2400" i="1" spc="-100" dirty="0" err="1" smtClean="0">
                <a:solidFill>
                  <a:schemeClr val="tx2">
                    <a:lumMod val="50000"/>
                  </a:schemeClr>
                </a:solidFill>
                <a:latin typeface="Times New Roman" pitchFamily="18" charset="0"/>
                <a:cs typeface="Times New Roman" pitchFamily="18" charset="0"/>
              </a:rPr>
              <a:t>Геблер</a:t>
            </a:r>
            <a:r>
              <a:rPr lang="ru-RU" sz="2400" i="1" spc="-100" dirty="0" smtClean="0">
                <a:solidFill>
                  <a:schemeClr val="tx2">
                    <a:lumMod val="50000"/>
                  </a:schemeClr>
                </a:solidFill>
                <a:latin typeface="Times New Roman" pitchFamily="18" charset="0"/>
                <a:cs typeface="Times New Roman" pitchFamily="18" charset="0"/>
              </a:rPr>
              <a:t> останется на службе шесть лет. Однако прожил он в нашем городе  до последних своих дней.</a:t>
            </a:r>
          </a:p>
          <a:p>
            <a:pPr algn="ctr"/>
            <a:r>
              <a:rPr lang="ru-RU" sz="2400" i="1" spc="-100" dirty="0" smtClean="0">
                <a:solidFill>
                  <a:schemeClr val="tx2">
                    <a:lumMod val="50000"/>
                  </a:schemeClr>
                </a:solidFill>
                <a:latin typeface="Times New Roman" pitchFamily="18" charset="0"/>
                <a:cs typeface="Times New Roman" pitchFamily="18" charset="0"/>
              </a:rPr>
              <a:t>И до сих пор что - то завораживающее и неведомое излучает завод – не</a:t>
            </a:r>
          </a:p>
          <a:p>
            <a:pPr algn="ctr"/>
            <a:r>
              <a:rPr lang="ru-RU" sz="2400" i="1" spc="-100" dirty="0" smtClean="0">
                <a:solidFill>
                  <a:schemeClr val="tx2">
                    <a:lumMod val="50000"/>
                  </a:schemeClr>
                </a:solidFill>
                <a:latin typeface="Times New Roman" pitchFamily="18" charset="0"/>
                <a:cs typeface="Times New Roman" pitchFamily="18" charset="0"/>
              </a:rPr>
              <a:t> отпускает </a:t>
            </a:r>
            <a:r>
              <a:rPr lang="ru-RU" sz="2400" i="1" spc="-100" dirty="0" err="1" smtClean="0">
                <a:solidFill>
                  <a:schemeClr val="tx2">
                    <a:lumMod val="50000"/>
                  </a:schemeClr>
                </a:solidFill>
                <a:latin typeface="Times New Roman" pitchFamily="18" charset="0"/>
                <a:cs typeface="Times New Roman" pitchFamily="18" charset="0"/>
              </a:rPr>
              <a:t>барнаульцев</a:t>
            </a:r>
            <a:r>
              <a:rPr lang="ru-RU" sz="2400" i="1" spc="-100" dirty="0" smtClean="0">
                <a:solidFill>
                  <a:schemeClr val="tx2">
                    <a:lumMod val="50000"/>
                  </a:schemeClr>
                </a:solidFill>
                <a:latin typeface="Times New Roman" pitchFamily="18" charset="0"/>
                <a:cs typeface="Times New Roman" pitchFamily="18" charset="0"/>
              </a:rPr>
              <a:t> из родного города! И кто хотя бы раз приедет в наш город, то обязательно вернется. Прикоснитесь к стенам сереброплавильного завода – вдруг он и вас «приворожит»!</a:t>
            </a:r>
            <a:endParaRPr lang="ru-RU" sz="2400" i="1" spc="-100"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2031" b="249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736"/>
            <a:ext cx="9144000" cy="4893647"/>
          </a:xfrm>
          <a:prstGeom prst="rect">
            <a:avLst/>
          </a:prstGeom>
        </p:spPr>
        <p:txBody>
          <a:bodyPr wrap="square">
            <a:spAutoFit/>
          </a:bodyPr>
          <a:lstStyle/>
          <a:p>
            <a:pPr algn="ctr"/>
            <a:r>
              <a:rPr lang="ru-RU" sz="2400" i="1" dirty="0" smtClean="0">
                <a:solidFill>
                  <a:schemeClr val="tx2">
                    <a:lumMod val="50000"/>
                  </a:schemeClr>
                </a:solidFill>
                <a:latin typeface="Times New Roman" pitchFamily="18" charset="0"/>
                <a:cs typeface="Times New Roman" pitchFamily="18" charset="0"/>
              </a:rPr>
              <a:t>В пятнадцати километрах от сереброплавильного завода, в самом узком и удобном для переправы месте, в 1726 году возникло село Гоньба. Именно через эту переправу шли торговые пути, везли продовольствие и военное снаряжение, в далекую столицу России. Рассказывают историю, о том, что через село регулярно перегоняли «повозки-серебрянки» с драгоценным металлом. Промышлявший в окрестностях села разбойный народ иной раз совершал на них набеги, грабил казенный запас. Стража от них в основном успешно отбивалась. Однажды отбившую повозку спрятали. Затем долго искали, но поиски ни к чему не привели. Сокровище как в воду кануло. Старожилы говорят, что где-то возле Гоньбы оно до сих пор хранится. Возможно, кому-нибудь и посчастливится найти пропавшую «серебрянку»?</a:t>
            </a:r>
            <a:endParaRPr lang="ru-RU" sz="2400" i="1" dirty="0">
              <a:solidFill>
                <a:schemeClr val="tx2">
                  <a:lumMod val="50000"/>
                </a:schemeClr>
              </a:solidFill>
              <a:latin typeface="Times New Roman" pitchFamily="18" charset="0"/>
              <a:cs typeface="Times New Roman" pitchFamily="18" charset="0"/>
            </a:endParaRPr>
          </a:p>
        </p:txBody>
      </p:sp>
      <p:sp>
        <p:nvSpPr>
          <p:cNvPr id="3" name="Прямоугольник 2"/>
          <p:cNvSpPr/>
          <p:nvPr/>
        </p:nvSpPr>
        <p:spPr>
          <a:xfrm>
            <a:off x="0" y="500042"/>
            <a:ext cx="9144000" cy="707886"/>
          </a:xfrm>
          <a:prstGeom prst="rect">
            <a:avLst/>
          </a:prstGeom>
        </p:spPr>
        <p:txBody>
          <a:bodyPr wrap="square">
            <a:spAutoFit/>
          </a:bodyPr>
          <a:lstStyle/>
          <a:p>
            <a:pPr algn="ctr"/>
            <a:r>
              <a:rPr lang="ru-RU" sz="40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Пропавшая «серебрянка»</a:t>
            </a:r>
            <a:endParaRPr lang="ru-RU" sz="4000" b="1" i="1" dirty="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r="2343"/>
          <a:stretch>
            <a:fillRect/>
          </a:stretch>
        </p:blipFill>
        <p:spPr bwMode="auto">
          <a:xfrm>
            <a:off x="0" y="0"/>
            <a:ext cx="9144000" cy="6815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986528"/>
          </a:xfrm>
          <a:prstGeom prst="rect">
            <a:avLst/>
          </a:prstGeom>
        </p:spPr>
        <p:txBody>
          <a:bodyPr wrap="square">
            <a:spAutoFit/>
          </a:bodyPr>
          <a:lstStyle/>
          <a:p>
            <a:pPr algn="ctr"/>
            <a:r>
              <a:rPr lang="ru-RU" sz="4000" b="1" i="1" dirty="0" err="1"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Голубая</a:t>
            </a:r>
            <a:r>
              <a:rPr lang="ru-RU" sz="40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 дама </a:t>
            </a:r>
          </a:p>
          <a:p>
            <a:pPr algn="ctr"/>
            <a:r>
              <a:rPr lang="ru-RU" sz="2400" i="1" dirty="0" smtClean="0">
                <a:solidFill>
                  <a:schemeClr val="tx2">
                    <a:lumMod val="50000"/>
                  </a:schemeClr>
                </a:solidFill>
                <a:latin typeface="Times New Roman" pitchFamily="18" charset="0"/>
                <a:cs typeface="Times New Roman" pitchFamily="18" charset="0"/>
              </a:rPr>
              <a:t>Барнаул XIX века славился не только богатством чиновников и горных офицеров, но и гостеприимством. Обстановка в знатных домах – по-европейски утонченная, на столе – самые изящные кушанья, разговоры ведутся о книгах и </a:t>
            </a:r>
            <a:r>
              <a:rPr lang="ru-RU" sz="2400" i="1" dirty="0" err="1" smtClean="0">
                <a:solidFill>
                  <a:schemeClr val="tx2">
                    <a:lumMod val="50000"/>
                  </a:schemeClr>
                </a:solidFill>
                <a:latin typeface="Times New Roman" pitchFamily="18" charset="0"/>
                <a:cs typeface="Times New Roman" pitchFamily="18" charset="0"/>
              </a:rPr>
              <a:t>музыке.В</a:t>
            </a:r>
            <a:r>
              <a:rPr lang="ru-RU" sz="2400" i="1" dirty="0" smtClean="0">
                <a:solidFill>
                  <a:schemeClr val="tx2">
                    <a:lumMod val="50000"/>
                  </a:schemeClr>
                </a:solidFill>
                <a:latin typeface="Times New Roman" pitchFamily="18" charset="0"/>
                <a:cs typeface="Times New Roman" pitchFamily="18" charset="0"/>
              </a:rPr>
              <a:t> одном старинном красивом особняке произошла история, имеющая продолжение и в наши дни. Дом начальника </a:t>
            </a:r>
            <a:r>
              <a:rPr lang="ru-RU" sz="2400" i="1" dirty="0" err="1" smtClean="0">
                <a:solidFill>
                  <a:schemeClr val="tx2">
                    <a:lumMod val="50000"/>
                  </a:schemeClr>
                </a:solidFill>
                <a:latin typeface="Times New Roman" pitchFamily="18" charset="0"/>
                <a:cs typeface="Times New Roman" pitchFamily="18" charset="0"/>
              </a:rPr>
              <a:t>Колывано</a:t>
            </a:r>
            <a:r>
              <a:rPr lang="ru-RU" sz="2400" i="1" dirty="0" smtClean="0">
                <a:solidFill>
                  <a:schemeClr val="tx2">
                    <a:lumMod val="50000"/>
                  </a:schemeClr>
                </a:solidFill>
                <a:latin typeface="Times New Roman" pitchFamily="18" charset="0"/>
                <a:cs typeface="Times New Roman" pitchFamily="18" charset="0"/>
              </a:rPr>
              <a:t> - Воскресенского горного округа (проспект Ленина, 18) славился своими балами. На балу, посвященном награждению главного командира горного округа орденом Святой Анны, – прелестная девушка, молодая жена старого генерала не сдержалась и открыла свои чувства молодому петербургскому чиновнику. Когда кончился бал, генерал в гневе привел красавицу в </a:t>
            </a:r>
            <a:r>
              <a:rPr lang="ru-RU" sz="2400" i="1" dirty="0" err="1" smtClean="0">
                <a:solidFill>
                  <a:schemeClr val="tx2">
                    <a:lumMod val="50000"/>
                  </a:schemeClr>
                </a:solidFill>
                <a:latin typeface="Times New Roman" pitchFamily="18" charset="0"/>
                <a:cs typeface="Times New Roman" pitchFamily="18" charset="0"/>
              </a:rPr>
              <a:t>голубом</a:t>
            </a:r>
            <a:r>
              <a:rPr lang="ru-RU" sz="2400" i="1" dirty="0" smtClean="0">
                <a:solidFill>
                  <a:schemeClr val="tx2">
                    <a:lumMod val="50000"/>
                  </a:schemeClr>
                </a:solidFill>
                <a:latin typeface="Times New Roman" pitchFamily="18" charset="0"/>
                <a:cs typeface="Times New Roman" pitchFamily="18" charset="0"/>
              </a:rPr>
              <a:t> бальном платье в подвальную комнату и приказал замуровать в стену. В память об этой драме возникла традиция. Ранним утром, с первыми лучами солнца, приносить на крыльцо особняка цветы как символ поклонения Женственности, Красоте и Любви. Принеся розу в дар </a:t>
            </a:r>
            <a:r>
              <a:rPr lang="ru-RU" sz="2400" i="1" dirty="0" err="1" smtClean="0">
                <a:solidFill>
                  <a:schemeClr val="tx2">
                    <a:lumMod val="50000"/>
                  </a:schemeClr>
                </a:solidFill>
                <a:latin typeface="Times New Roman" pitchFamily="18" charset="0"/>
                <a:cs typeface="Times New Roman" pitchFamily="18" charset="0"/>
              </a:rPr>
              <a:t>голубой</a:t>
            </a:r>
            <a:r>
              <a:rPr lang="ru-RU" sz="2400" i="1" dirty="0" smtClean="0">
                <a:solidFill>
                  <a:schemeClr val="tx2">
                    <a:lumMod val="50000"/>
                  </a:schemeClr>
                </a:solidFill>
                <a:latin typeface="Times New Roman" pitchFamily="18" charset="0"/>
                <a:cs typeface="Times New Roman" pitchFamily="18" charset="0"/>
              </a:rPr>
              <a:t> даме, непременно получите ее покровительство... и вечную Любовь.</a:t>
            </a:r>
            <a:endParaRPr lang="ru-RU" sz="2400" i="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736"/>
            <a:ext cx="9144000" cy="4524315"/>
          </a:xfrm>
          <a:prstGeom prst="rect">
            <a:avLst/>
          </a:prstGeom>
        </p:spPr>
        <p:txBody>
          <a:bodyPr wrap="square">
            <a:spAutoFit/>
          </a:bodyPr>
          <a:lstStyle/>
          <a:p>
            <a:pPr algn="ctr"/>
            <a:r>
              <a:rPr lang="ru-RU" sz="2400" i="1" dirty="0" smtClean="0">
                <a:solidFill>
                  <a:schemeClr val="tx2">
                    <a:lumMod val="50000"/>
                  </a:schemeClr>
                </a:solidFill>
                <a:latin typeface="Times New Roman" pitchFamily="18" charset="0"/>
                <a:cs typeface="Times New Roman" pitchFamily="18" charset="0"/>
              </a:rPr>
              <a:t>Среди сибирских городов Барнаул интересен своим архитектурным обликом. Любой человек, побывавший хоть раз в краевой столице, никогда не забудет старинных зданий на ее центральном проспекте – Ленина, который ранее назывался Московским. Среди них – здание бывшего </a:t>
            </a:r>
            <a:r>
              <a:rPr lang="ru-RU" sz="2400" i="1" dirty="0" err="1" smtClean="0">
                <a:solidFill>
                  <a:schemeClr val="tx2">
                    <a:lumMod val="50000"/>
                  </a:schemeClr>
                </a:solidFill>
                <a:latin typeface="Times New Roman" pitchFamily="18" charset="0"/>
                <a:cs typeface="Times New Roman" pitchFamily="18" charset="0"/>
              </a:rPr>
              <a:t>Барнаульского</a:t>
            </a:r>
            <a:r>
              <a:rPr lang="ru-RU" sz="2400" i="1" dirty="0" smtClean="0">
                <a:solidFill>
                  <a:schemeClr val="tx2">
                    <a:lumMod val="50000"/>
                  </a:schemeClr>
                </a:solidFill>
                <a:latin typeface="Times New Roman" pitchFamily="18" charset="0"/>
                <a:cs typeface="Times New Roman" pitchFamily="18" charset="0"/>
              </a:rPr>
              <a:t> духовного училища (проспект Ленина, 17) и дом начальника </a:t>
            </a:r>
            <a:r>
              <a:rPr lang="ru-RU" sz="2400" i="1" dirty="0" err="1" smtClean="0">
                <a:solidFill>
                  <a:schemeClr val="tx2">
                    <a:lumMod val="50000"/>
                  </a:schemeClr>
                </a:solidFill>
                <a:latin typeface="Times New Roman" pitchFamily="18" charset="0"/>
                <a:cs typeface="Times New Roman" pitchFamily="18" charset="0"/>
              </a:rPr>
              <a:t>Колывано-Воскресенского</a:t>
            </a:r>
            <a:r>
              <a:rPr lang="ru-RU" sz="2400" i="1" dirty="0" smtClean="0">
                <a:solidFill>
                  <a:schemeClr val="tx2">
                    <a:lumMod val="50000"/>
                  </a:schemeClr>
                </a:solidFill>
                <a:latin typeface="Times New Roman" pitchFamily="18" charset="0"/>
                <a:cs typeface="Times New Roman" pitchFamily="18" charset="0"/>
              </a:rPr>
              <a:t> горного округа (проспект Ленина, 18). Эти здания имеют удивительную особенность. В начале прошлого века можно было перейти из одного здания в другое, не выходя на улицу. Рассказывают, что эти здания связывает подземный коридор. А сегодня по нему ходит </a:t>
            </a:r>
            <a:r>
              <a:rPr lang="ru-RU" sz="2400" i="1" dirty="0" err="1" smtClean="0">
                <a:solidFill>
                  <a:schemeClr val="tx2">
                    <a:lumMod val="50000"/>
                  </a:schemeClr>
                </a:solidFill>
                <a:latin typeface="Times New Roman" pitchFamily="18" charset="0"/>
                <a:cs typeface="Times New Roman" pitchFamily="18" charset="0"/>
              </a:rPr>
              <a:t>голубая</a:t>
            </a:r>
            <a:r>
              <a:rPr lang="ru-RU" sz="2400" i="1" dirty="0" smtClean="0">
                <a:solidFill>
                  <a:schemeClr val="tx2">
                    <a:lumMod val="50000"/>
                  </a:schemeClr>
                </a:solidFill>
                <a:latin typeface="Times New Roman" pitchFamily="18" charset="0"/>
                <a:cs typeface="Times New Roman" pitchFamily="18" charset="0"/>
              </a:rPr>
              <a:t> дама, известная всем </a:t>
            </a:r>
            <a:r>
              <a:rPr lang="ru-RU" sz="2400" i="1" dirty="0" err="1" smtClean="0">
                <a:solidFill>
                  <a:schemeClr val="tx2">
                    <a:lumMod val="50000"/>
                  </a:schemeClr>
                </a:solidFill>
                <a:latin typeface="Times New Roman" pitchFamily="18" charset="0"/>
                <a:cs typeface="Times New Roman" pitchFamily="18" charset="0"/>
              </a:rPr>
              <a:t>барнаульцам</a:t>
            </a:r>
            <a:r>
              <a:rPr lang="ru-RU" sz="2400" i="1" dirty="0" smtClean="0">
                <a:solidFill>
                  <a:schemeClr val="tx2">
                    <a:lumMod val="50000"/>
                  </a:schemeClr>
                </a:solidFill>
                <a:latin typeface="Times New Roman" pitchFamily="18" charset="0"/>
                <a:cs typeface="Times New Roman" pitchFamily="18" charset="0"/>
              </a:rPr>
              <a:t> как призрак молодой жены генерала, замуровавшего ее в стену в порыве ревности.</a:t>
            </a:r>
            <a:endParaRPr lang="ru-RU" sz="2400" i="1" dirty="0">
              <a:solidFill>
                <a:schemeClr val="tx2">
                  <a:lumMod val="50000"/>
                </a:schemeClr>
              </a:solidFill>
              <a:latin typeface="Times New Roman" pitchFamily="18" charset="0"/>
              <a:cs typeface="Times New Roman" pitchFamily="18" charset="0"/>
            </a:endParaRPr>
          </a:p>
        </p:txBody>
      </p:sp>
      <p:sp>
        <p:nvSpPr>
          <p:cNvPr id="3" name="Прямоугольник 2"/>
          <p:cNvSpPr/>
          <p:nvPr/>
        </p:nvSpPr>
        <p:spPr>
          <a:xfrm>
            <a:off x="0" y="357166"/>
            <a:ext cx="9144000" cy="646331"/>
          </a:xfrm>
          <a:prstGeom prst="rect">
            <a:avLst/>
          </a:prstGeom>
        </p:spPr>
        <p:txBody>
          <a:bodyPr wrap="square">
            <a:spAutoFit/>
          </a:bodyPr>
          <a:lstStyle/>
          <a:p>
            <a:pPr algn="ctr"/>
            <a:r>
              <a:rPr lang="ru-RU" sz="36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Подземный коридор</a:t>
            </a:r>
            <a:endParaRPr lang="ru-RU" sz="3600" b="1" i="1" dirty="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3496" y="0"/>
            <a:ext cx="918749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pPr algn="ctr"/>
            <a:r>
              <a:rPr lang="ru-RU" sz="32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Уголок Европы в Сибири</a:t>
            </a:r>
          </a:p>
          <a:p>
            <a:pPr algn="ctr"/>
            <a:r>
              <a:rPr lang="ru-RU" sz="2400" i="1" dirty="0" smtClean="0">
                <a:solidFill>
                  <a:srgbClr val="002060"/>
                </a:solidFill>
                <a:latin typeface="Times New Roman" pitchFamily="18" charset="0"/>
                <a:cs typeface="Times New Roman" pitchFamily="18" charset="0"/>
              </a:rPr>
              <a:t>Среди горожан бытует несколько выражений, связанных с любимым городом. «Барнаул – столица мира», «Барнаул – уголок Петербурга», «Барнаул – цивилизованный город Сибири». Последнему выражению мы обязаны Карлу Фридриху </a:t>
            </a:r>
            <a:r>
              <a:rPr lang="ru-RU" sz="2400" i="1" dirty="0" err="1" smtClean="0">
                <a:solidFill>
                  <a:srgbClr val="002060"/>
                </a:solidFill>
                <a:latin typeface="Times New Roman" pitchFamily="18" charset="0"/>
                <a:cs typeface="Times New Roman" pitchFamily="18" charset="0"/>
              </a:rPr>
              <a:t>Ледебуру</a:t>
            </a:r>
            <a:r>
              <a:rPr lang="ru-RU" sz="2400" i="1" dirty="0" smtClean="0">
                <a:solidFill>
                  <a:srgbClr val="002060"/>
                </a:solidFill>
                <a:latin typeface="Times New Roman" pitchFamily="18" charset="0"/>
                <a:cs typeface="Times New Roman" pitchFamily="18" charset="0"/>
              </a:rPr>
              <a:t> – известному ботанику XIX века, профессору Дерптского университета. Будучи в нашем городе в 1826 году, он писал: «</a:t>
            </a:r>
            <a:r>
              <a:rPr lang="ru-RU" sz="2400" i="1" dirty="0" err="1" smtClean="0">
                <a:solidFill>
                  <a:srgbClr val="002060"/>
                </a:solidFill>
                <a:latin typeface="Times New Roman" pitchFamily="18" charset="0"/>
                <a:cs typeface="Times New Roman" pitchFamily="18" charset="0"/>
              </a:rPr>
              <a:t>Барнаульцы</a:t>
            </a:r>
            <a:r>
              <a:rPr lang="ru-RU" sz="2400" i="1" dirty="0" smtClean="0">
                <a:solidFill>
                  <a:srgbClr val="002060"/>
                </a:solidFill>
                <a:latin typeface="Times New Roman" pitchFamily="18" charset="0"/>
                <a:cs typeface="Times New Roman" pitchFamily="18" charset="0"/>
              </a:rPr>
              <a:t> очень гостеприимны. Улицы Барнаула оживлены. </a:t>
            </a:r>
          </a:p>
          <a:p>
            <a:pPr algn="ctr"/>
            <a:r>
              <a:rPr lang="ru-RU" sz="2400" i="1" dirty="0" smtClean="0">
                <a:solidFill>
                  <a:srgbClr val="002060"/>
                </a:solidFill>
                <a:latin typeface="Times New Roman" pitchFamily="18" charset="0"/>
                <a:cs typeface="Times New Roman" pitchFamily="18" charset="0"/>
              </a:rPr>
              <a:t>В элегантных повозках катаются господа и дамы. В обществе приличный тон. Среди горных офицеров встречаются люди образованные, воспитанные в Санкт-Петербурге в Горном кадетском корпусе. Многие знают музыку, принимают участие в беседах. Господа и дамы танцуют, иногда организуют концерты, ставят пьесы. Господин Фролов организовал оркестр и прекрасный хор. Дамы являлись одетыми в дорогие нарядные платья, сшитые по последней столичной моде. Вся обстановка как в утонченных европейских кругах». Барнаул и сегодня хранит в себе прошлое. Он для тех, кто помнит и возрождает наследие наших предков. </a:t>
            </a:r>
            <a:endParaRPr lang="ru-RU" sz="2400"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209a\Pictures\original.jpg"/>
          <p:cNvPicPr>
            <a:picLocks noChangeAspect="1" noChangeArrowheads="1"/>
          </p:cNvPicPr>
          <p:nvPr/>
        </p:nvPicPr>
        <p:blipFill>
          <a:blip r:embed="rId2"/>
          <a:srcRect r="69841"/>
          <a:stretch>
            <a:fillRect/>
          </a:stretch>
        </p:blipFill>
        <p:spPr bwMode="auto">
          <a:xfrm>
            <a:off x="2000232" y="0"/>
            <a:ext cx="5143536" cy="68580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3999" cy="68658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85860"/>
            <a:ext cx="9144000" cy="5324535"/>
          </a:xfrm>
          <a:prstGeom prst="rect">
            <a:avLst/>
          </a:prstGeom>
        </p:spPr>
        <p:txBody>
          <a:bodyPr wrap="square">
            <a:spAutoFit/>
          </a:bodyPr>
          <a:lstStyle/>
          <a:p>
            <a:pPr algn="ctr"/>
            <a:r>
              <a:rPr lang="ru-RU" sz="2000" i="1" dirty="0" smtClean="0">
                <a:solidFill>
                  <a:schemeClr val="tx2">
                    <a:lumMod val="50000"/>
                  </a:schemeClr>
                </a:solidFill>
                <a:latin typeface="Times New Roman" pitchFamily="18" charset="0"/>
                <a:cs typeface="Times New Roman" pitchFamily="18" charset="0"/>
              </a:rPr>
              <a:t>Давайте окунемся в Барнаул XIX века... Вот как его описывал Карл Фридрих </a:t>
            </a:r>
            <a:r>
              <a:rPr lang="ru-RU" sz="2000" i="1" dirty="0" err="1" smtClean="0">
                <a:solidFill>
                  <a:schemeClr val="tx2">
                    <a:lumMod val="50000"/>
                  </a:schemeClr>
                </a:solidFill>
                <a:latin typeface="Times New Roman" pitchFamily="18" charset="0"/>
                <a:cs typeface="Times New Roman" pitchFamily="18" charset="0"/>
              </a:rPr>
              <a:t>Ледебур</a:t>
            </a:r>
            <a:r>
              <a:rPr lang="ru-RU" sz="2000" i="1" dirty="0" smtClean="0">
                <a:solidFill>
                  <a:schemeClr val="tx2">
                    <a:lumMod val="50000"/>
                  </a:schemeClr>
                </a:solidFill>
                <a:latin typeface="Times New Roman" pitchFamily="18" charset="0"/>
                <a:cs typeface="Times New Roman" pitchFamily="18" charset="0"/>
              </a:rPr>
              <a:t>: «Город застроен планово, имеет приятный изящный вид, улицы широкие и прямые, переулки пересекают их под прямым углом. Мостовых в городе нет, но нынешний начальник начал производить мощение шоссе шлаком...».</a:t>
            </a:r>
          </a:p>
          <a:p>
            <a:pPr algn="ctr"/>
            <a:r>
              <a:rPr lang="ru-RU" sz="2000" i="1" dirty="0" smtClean="0">
                <a:solidFill>
                  <a:schemeClr val="tx2">
                    <a:lumMod val="50000"/>
                  </a:schemeClr>
                </a:solidFill>
                <a:latin typeface="Times New Roman" pitchFamily="18" charset="0"/>
                <a:cs typeface="Times New Roman" pitchFamily="18" charset="0"/>
              </a:rPr>
              <a:t>В то далекое время технологический процесс получения серебра был несовершенен, а, как следствие, в шлаке, которым был замощен исторический центр города, оставались частички драгоценного металла. </a:t>
            </a:r>
            <a:r>
              <a:rPr lang="ru-RU" sz="2000" i="1" dirty="0" err="1" smtClean="0">
                <a:solidFill>
                  <a:schemeClr val="tx2">
                    <a:lumMod val="50000"/>
                  </a:schemeClr>
                </a:solidFill>
                <a:latin typeface="Times New Roman" pitchFamily="18" charset="0"/>
                <a:cs typeface="Times New Roman" pitchFamily="18" charset="0"/>
              </a:rPr>
              <a:t>Барнаульцы</a:t>
            </a:r>
            <a:r>
              <a:rPr lang="ru-RU" sz="2000" i="1" dirty="0" smtClean="0">
                <a:solidFill>
                  <a:schemeClr val="tx2">
                    <a:lumMod val="50000"/>
                  </a:schemeClr>
                </a:solidFill>
                <a:latin typeface="Times New Roman" pitchFamily="18" charset="0"/>
                <a:cs typeface="Times New Roman" pitchFamily="18" charset="0"/>
              </a:rPr>
              <a:t> с того времени ходят по улицам, усыпанным серебром. Как известно, серебро обладает чудодейственными для здоровья человека свойствами, благотворно влияет на сохранение молодости и бодрости духа. Гости и жители города Барнаула, прогуливаясь по историческим улочкам, впитывают энергию чудодейственного металла. Очень благоприятно побывать на Демидовской площади, где установлен обелиск в честь 100-летия горного дела на Алтае. Существует примета: если обойти Демидовский столп три раза и каждый раз оставлять у его основания по монете, вы можете стать богатым человеком. Только имейте в виду, что богатство каждый понимает по-своему.</a:t>
            </a:r>
            <a:endParaRPr lang="ru-RU" sz="2000" i="1" dirty="0">
              <a:solidFill>
                <a:schemeClr val="tx2">
                  <a:lumMod val="50000"/>
                </a:schemeClr>
              </a:solidFill>
              <a:latin typeface="Times New Roman" pitchFamily="18" charset="0"/>
              <a:cs typeface="Times New Roman" pitchFamily="18" charset="0"/>
            </a:endParaRPr>
          </a:p>
        </p:txBody>
      </p:sp>
      <p:sp>
        <p:nvSpPr>
          <p:cNvPr id="3" name="Прямоугольник 2"/>
          <p:cNvSpPr/>
          <p:nvPr/>
        </p:nvSpPr>
        <p:spPr>
          <a:xfrm>
            <a:off x="1785918" y="285728"/>
            <a:ext cx="6037037" cy="646331"/>
          </a:xfrm>
          <a:prstGeom prst="rect">
            <a:avLst/>
          </a:prstGeom>
        </p:spPr>
        <p:txBody>
          <a:bodyPr wrap="none">
            <a:spAutoFit/>
          </a:bodyPr>
          <a:lstStyle/>
          <a:p>
            <a:r>
              <a:rPr lang="ru-RU" sz="36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Город, дарующий богатство</a:t>
            </a:r>
            <a:endParaRPr lang="ru-RU" sz="3600" b="1" i="1" dirty="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3999" cy="6981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6124754"/>
          </a:xfrm>
          <a:prstGeom prst="rect">
            <a:avLst/>
          </a:prstGeom>
        </p:spPr>
        <p:txBody>
          <a:bodyPr wrap="square">
            <a:spAutoFit/>
          </a:bodyPr>
          <a:lstStyle/>
          <a:p>
            <a:pPr algn="ctr"/>
            <a:r>
              <a:rPr lang="ru-RU" sz="40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Невестам посвящается</a:t>
            </a:r>
          </a:p>
          <a:p>
            <a:pPr algn="ctr"/>
            <a:endParaRPr lang="ru-RU" sz="40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i="1" dirty="0" smtClean="0">
                <a:solidFill>
                  <a:schemeClr val="tx2">
                    <a:lumMod val="50000"/>
                  </a:schemeClr>
                </a:solidFill>
                <a:latin typeface="Times New Roman" pitchFamily="18" charset="0"/>
                <a:cs typeface="Times New Roman" pitchFamily="18" charset="0"/>
              </a:rPr>
              <a:t>На Оби, у села Бобровка, есть остров. По рассказам старожилов, по дороге на свадьбу остановилась на острове девушка. Перед свадьбой она решила искупаться, ведь вода, как и священный огонь, очищает, силы дает, красоту. Но утонула наша красавица, только платье подвенечное да венок на берегу остались. Жених не вынес горя и отправился вслед за любимой. Впрочем, печальная история обернулась неожиданным поверьем, что юная невеста, не успевшая испытать супружеского счастья, помогает соединять сердца влюбленных. Так стали бросать венки в Обь с просьбой о счастье. И стало это действо символом семейного благополучия. Молодожены в день бракосочетания венки со своими именами бросают с моста в воду. </a:t>
            </a:r>
          </a:p>
          <a:p>
            <a:pPr algn="ctr"/>
            <a:r>
              <a:rPr lang="ru-RU" sz="2400" i="1" dirty="0" smtClean="0">
                <a:solidFill>
                  <a:schemeClr val="tx2">
                    <a:lumMod val="50000"/>
                  </a:schemeClr>
                </a:solidFill>
                <a:latin typeface="Times New Roman" pitchFamily="18" charset="0"/>
                <a:cs typeface="Times New Roman" pitchFamily="18" charset="0"/>
              </a:rPr>
              <a:t>И невеста из легенды охраняет супружеское счастье. </a:t>
            </a:r>
            <a:endParaRPr lang="ru-RU" sz="2400" i="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0"/>
            <a:ext cx="5135124" cy="769441"/>
          </a:xfrm>
          <a:prstGeom prst="rect">
            <a:avLst/>
          </a:prstGeom>
        </p:spPr>
        <p:txBody>
          <a:bodyPr wrap="none">
            <a:spAutoFit/>
          </a:bodyPr>
          <a:lstStyle/>
          <a:p>
            <a:r>
              <a:rPr lang="ru-RU" sz="44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Замочек на счастье</a:t>
            </a:r>
            <a:endParaRPr lang="ru-RU" sz="4400" b="1" i="1" dirty="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1000108"/>
            <a:ext cx="9144000" cy="4524315"/>
          </a:xfrm>
          <a:prstGeom prst="rect">
            <a:avLst/>
          </a:prstGeom>
        </p:spPr>
        <p:txBody>
          <a:bodyPr wrap="square">
            <a:spAutoFit/>
          </a:bodyPr>
          <a:lstStyle/>
          <a:p>
            <a:pPr algn="ctr"/>
            <a:r>
              <a:rPr lang="ru-RU" sz="2400" i="1" dirty="0" smtClean="0">
                <a:solidFill>
                  <a:schemeClr val="tx2">
                    <a:lumMod val="50000"/>
                  </a:schemeClr>
                </a:solidFill>
                <a:latin typeface="Times New Roman" pitchFamily="18" charset="0"/>
                <a:cs typeface="Times New Roman" pitchFamily="18" charset="0"/>
              </a:rPr>
              <a:t>Одно из самых романтических мест – новый мост на реке Обь. Горожане, смело утверждают, что мост на речном вокзале как нельзя лучше подходит для свиданий и признаний в любви. Действительно, сюда, после житейских дел и важных проблем приходят десятки влюбленных пар полюбоваться на течение воды, почувствовать порывы ветра и просто посмотреть друг другу в глаза. Здесь назначают свидания и дарят поцелуи, а те, кто решил сочетаться браком, приезжают сюда в день свадьбы, пьют шампанское, бросают венки в воду на счастье. Также «сковывают» свой брак замочком, который хранят у себя дома на самом почетном месте. А ключ от замочка, естественно, бросают в реку – верную хранительницу «ключей от счастья».</a:t>
            </a:r>
            <a:endParaRPr lang="ru-RU" sz="2400" i="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https://retro.moi-barnaul.ru/Nev/Nv/N_1/album/slides/2.1%20%D0%94%D0%B5%D0%BC%D0%B8%D0%B4%D0%BE%D0%B2%D1%81%D0%BA%D0%B0%D1%8F%20%D0%BF%D0%BB%D0%BE%D1%89%D0%B0%D0%B4%D1%8C%20%D1%81%20%D0%BE%D0%B1%D0%B5%D0%BB%D0%B8%D1%81%D0%BA%D0%BE%D0%BC%20%D0%B2%20%D1%87%D0%B5%D1%81%D1%82%D1%8C%20100-%D0%BB%D0%B5%D1%82%D0%B8%D1%8F%20%D0%B3%D0%BE%D1%80%D0%BD%D0%BE%D0%B3%D0%BE%20%D0%B4%D0%B5%D0%BB%D0%B0%20%20%D0%BD%D0%B0%20%D0%90%D0%BB%D1%82%D0%B0%D0%B5,%20%D1%83%D1%81%D1%82%D0%B0%D0%BD%D0%BE%D0%B2%D0%BB%D0%B5%D0%BD%20%D0%B2%201839%D0%B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2" name="AutoShape 4" descr="https://img-fotki.yandex.ru/get/15590/212302481.305/0_1c1748_3cea147f_orig.jpg"/>
          <p:cNvSpPr>
            <a:spLocks noChangeAspect="1" noChangeArrowheads="1"/>
          </p:cNvSpPr>
          <p:nvPr/>
        </p:nvSpPr>
        <p:spPr bwMode="auto">
          <a:xfrm>
            <a:off x="155575" y="-2781300"/>
            <a:ext cx="9229725" cy="58007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0" name="Picture 2" descr="http://fgramota.ru/image/1501073820359820b96842c9332d58a8f96a5363f2.jpg"/>
          <p:cNvPicPr>
            <a:picLocks noChangeAspect="1" noChangeArrowheads="1"/>
          </p:cNvPicPr>
          <p:nvPr/>
        </p:nvPicPr>
        <p:blipFill>
          <a:blip r:embed="rId2"/>
          <a:srcRect l="3891" r="4263"/>
          <a:stretch>
            <a:fillRect/>
          </a:stretch>
        </p:blipFill>
        <p:spPr bwMode="auto">
          <a:xfrm>
            <a:off x="0" y="0"/>
            <a:ext cx="9144000" cy="6858000"/>
          </a:xfrm>
          <a:prstGeom prst="rect">
            <a:avLst/>
          </a:prstGeom>
          <a:noFill/>
        </p:spPr>
      </p:pic>
      <p:sp>
        <p:nvSpPr>
          <p:cNvPr id="4" name="Прямоугольник 3"/>
          <p:cNvSpPr/>
          <p:nvPr/>
        </p:nvSpPr>
        <p:spPr>
          <a:xfrm>
            <a:off x="3643306" y="285728"/>
            <a:ext cx="5500694" cy="707886"/>
          </a:xfrm>
          <a:prstGeom prst="rect">
            <a:avLst/>
          </a:prstGeom>
        </p:spPr>
        <p:txBody>
          <a:bodyPr wrap="square">
            <a:spAutoFit/>
          </a:bodyPr>
          <a:lstStyle/>
          <a:p>
            <a:pPr algn="ctr"/>
            <a:r>
              <a:rPr lang="ru-RU" sz="2000"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На начало 2020 г. численность населения Барнаула составила</a:t>
            </a:r>
            <a:r>
              <a:rPr lang="ru-RU" sz="2000" dirty="0" smtClean="0">
                <a:effectLst>
                  <a:outerShdw blurRad="38100" dist="38100" dir="2700000" algn="tl">
                    <a:srgbClr val="000000">
                      <a:alpha val="43137"/>
                    </a:srgbClr>
                  </a:outerShdw>
                </a:effectLst>
              </a:rPr>
              <a:t> </a:t>
            </a:r>
            <a:r>
              <a:rPr lang="ru-RU" sz="2000"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632 391 человек</a:t>
            </a:r>
            <a:endParaRPr lang="ru-RU" sz="2000" i="1" dirty="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Устье Барнаулки"/>
          <p:cNvPicPr>
            <a:picLocks noChangeAspect="1" noChangeArrowheads="1"/>
          </p:cNvPicPr>
          <p:nvPr/>
        </p:nvPicPr>
        <p:blipFill>
          <a:blip r:embed="rId2"/>
          <a:srcRect/>
          <a:stretch>
            <a:fillRect/>
          </a:stretch>
        </p:blipFill>
        <p:spPr bwMode="auto">
          <a:xfrm>
            <a:off x="1000100" y="1214422"/>
            <a:ext cx="7620000" cy="5095876"/>
          </a:xfrm>
          <a:prstGeom prst="rect">
            <a:avLst/>
          </a:prstGeom>
          <a:noFill/>
        </p:spPr>
      </p:pic>
      <p:sp>
        <p:nvSpPr>
          <p:cNvPr id="3" name="Прямоугольник 2"/>
          <p:cNvSpPr/>
          <p:nvPr/>
        </p:nvSpPr>
        <p:spPr>
          <a:xfrm>
            <a:off x="3428992" y="6286520"/>
            <a:ext cx="2621359" cy="400110"/>
          </a:xfrm>
          <a:prstGeom prst="rect">
            <a:avLst/>
          </a:prstGeom>
        </p:spPr>
        <p:txBody>
          <a:bodyPr wrap="none">
            <a:spAutoFit/>
          </a:bodyPr>
          <a:lstStyle/>
          <a:p>
            <a:r>
              <a:rPr lang="ru-RU" sz="2000" i="1" dirty="0" smtClean="0">
                <a:solidFill>
                  <a:schemeClr val="tx2">
                    <a:lumMod val="50000"/>
                  </a:schemeClr>
                </a:solidFill>
                <a:latin typeface="Times New Roman" pitchFamily="18" charset="0"/>
                <a:cs typeface="Times New Roman" pitchFamily="18" charset="0"/>
              </a:rPr>
              <a:t>Устье реки </a:t>
            </a:r>
            <a:r>
              <a:rPr lang="ru-RU" sz="2000" i="1" dirty="0" err="1" smtClean="0">
                <a:solidFill>
                  <a:schemeClr val="tx2">
                    <a:lumMod val="50000"/>
                  </a:schemeClr>
                </a:solidFill>
                <a:latin typeface="Times New Roman" pitchFamily="18" charset="0"/>
                <a:cs typeface="Times New Roman" pitchFamily="18" charset="0"/>
              </a:rPr>
              <a:t>Барнаулки</a:t>
            </a:r>
            <a:endParaRPr lang="ru-RU" sz="2000" i="1" dirty="0">
              <a:solidFill>
                <a:schemeClr val="tx2">
                  <a:lumMod val="50000"/>
                </a:schemeClr>
              </a:solidFill>
              <a:latin typeface="Times New Roman" pitchFamily="18" charset="0"/>
              <a:cs typeface="Times New Roman" pitchFamily="18" charset="0"/>
            </a:endParaRPr>
          </a:p>
        </p:txBody>
      </p:sp>
      <p:sp>
        <p:nvSpPr>
          <p:cNvPr id="4" name="Прямоугольник 3"/>
          <p:cNvSpPr/>
          <p:nvPr/>
        </p:nvSpPr>
        <p:spPr>
          <a:xfrm>
            <a:off x="0" y="0"/>
            <a:ext cx="9144000" cy="1200329"/>
          </a:xfrm>
          <a:prstGeom prst="rect">
            <a:avLst/>
          </a:prstGeom>
        </p:spPr>
        <p:txBody>
          <a:bodyPr wrap="square">
            <a:spAutoFit/>
          </a:bodyPr>
          <a:lstStyle/>
          <a:p>
            <a:pPr algn="ctr"/>
            <a:r>
              <a:rPr lang="ru-RU" sz="2400" i="1" dirty="0" smtClean="0">
                <a:solidFill>
                  <a:schemeClr val="tx2">
                    <a:lumMod val="50000"/>
                  </a:schemeClr>
                </a:solidFill>
                <a:latin typeface="Times New Roman" pitchFamily="18" charset="0"/>
                <a:cs typeface="Times New Roman" pitchFamily="18" charset="0"/>
              </a:rPr>
              <a:t>Свое название Барнаул получил по имени реки </a:t>
            </a:r>
            <a:r>
              <a:rPr lang="ru-RU" sz="2400" i="1" dirty="0" err="1" smtClean="0">
                <a:solidFill>
                  <a:schemeClr val="tx2">
                    <a:lumMod val="50000"/>
                  </a:schemeClr>
                </a:solidFill>
                <a:latin typeface="Times New Roman" pitchFamily="18" charset="0"/>
                <a:cs typeface="Times New Roman" pitchFamily="18" charset="0"/>
              </a:rPr>
              <a:t>Барнаулки</a:t>
            </a:r>
            <a:r>
              <a:rPr lang="ru-RU" sz="2400" i="1" dirty="0" smtClean="0">
                <a:solidFill>
                  <a:schemeClr val="tx2">
                    <a:lumMod val="50000"/>
                  </a:schemeClr>
                </a:solidFill>
                <a:latin typeface="Times New Roman" pitchFamily="18" charset="0"/>
                <a:cs typeface="Times New Roman" pitchFamily="18" charset="0"/>
              </a:rPr>
              <a:t>. </a:t>
            </a:r>
          </a:p>
          <a:p>
            <a:pPr algn="ctr"/>
            <a:r>
              <a:rPr lang="ru-RU" sz="2400" i="1" dirty="0" smtClean="0">
                <a:solidFill>
                  <a:schemeClr val="tx2">
                    <a:lumMod val="50000"/>
                  </a:schemeClr>
                </a:solidFill>
                <a:latin typeface="Times New Roman" pitchFamily="18" charset="0"/>
                <a:cs typeface="Times New Roman" pitchFamily="18" charset="0"/>
              </a:rPr>
              <a:t>На географических картах конца 17 века река называется </a:t>
            </a:r>
          </a:p>
          <a:p>
            <a:pPr algn="ctr"/>
            <a:r>
              <a:rPr lang="ru-RU" sz="2400" i="1" dirty="0" smtClean="0">
                <a:solidFill>
                  <a:schemeClr val="tx2">
                    <a:lumMod val="50000"/>
                  </a:schemeClr>
                </a:solidFill>
                <a:latin typeface="Times New Roman" pitchFamily="18" charset="0"/>
                <a:cs typeface="Times New Roman" pitchFamily="18" charset="0"/>
              </a:rPr>
              <a:t>"</a:t>
            </a:r>
            <a:r>
              <a:rPr lang="ru-RU" sz="2400" i="1" dirty="0" err="1" smtClean="0">
                <a:solidFill>
                  <a:schemeClr val="tx2">
                    <a:lumMod val="50000"/>
                  </a:schemeClr>
                </a:solidFill>
                <a:latin typeface="Times New Roman" pitchFamily="18" charset="0"/>
                <a:cs typeface="Times New Roman" pitchFamily="18" charset="0"/>
              </a:rPr>
              <a:t>Бороноул</a:t>
            </a:r>
            <a:r>
              <a:rPr lang="ru-RU" sz="2400" i="1" dirty="0" smtClean="0">
                <a:solidFill>
                  <a:schemeClr val="tx2">
                    <a:lumMod val="50000"/>
                  </a:schemeClr>
                </a:solidFill>
                <a:latin typeface="Times New Roman" pitchFamily="18" charset="0"/>
                <a:cs typeface="Times New Roman" pitchFamily="18" charset="0"/>
              </a:rPr>
              <a:t>" или "</a:t>
            </a:r>
            <a:r>
              <a:rPr lang="ru-RU" sz="2400" i="1" dirty="0" err="1" smtClean="0">
                <a:solidFill>
                  <a:schemeClr val="tx2">
                    <a:lumMod val="50000"/>
                  </a:schemeClr>
                </a:solidFill>
                <a:latin typeface="Times New Roman" pitchFamily="18" charset="0"/>
                <a:cs typeface="Times New Roman" pitchFamily="18" charset="0"/>
              </a:rPr>
              <a:t>Бороноур</a:t>
            </a:r>
            <a:r>
              <a:rPr lang="ru-RU" sz="2400" i="1" dirty="0" smtClean="0">
                <a:solidFill>
                  <a:schemeClr val="tx2">
                    <a:lumMod val="50000"/>
                  </a:schemeClr>
                </a:solidFill>
                <a:latin typeface="Times New Roman" pitchFamily="18" charset="0"/>
                <a:cs typeface="Times New Roman" pitchFamily="18" charset="0"/>
              </a:rPr>
              <a:t>".</a:t>
            </a:r>
            <a:endParaRPr lang="ru-RU" sz="2400" i="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929198"/>
            <a:ext cx="9144000" cy="2862322"/>
          </a:xfrm>
          <a:prstGeom prst="rect">
            <a:avLst/>
          </a:prstGeom>
        </p:spPr>
        <p:txBody>
          <a:bodyPr wrap="square">
            <a:spAutoFit/>
          </a:bodyPr>
          <a:lstStyle/>
          <a:p>
            <a:pPr algn="ctr"/>
            <a:r>
              <a:rPr lang="ru-RU" i="1" dirty="0" smtClean="0">
                <a:solidFill>
                  <a:srgbClr val="730B03"/>
                </a:solidFill>
                <a:latin typeface="Times New Roman" pitchFamily="18" charset="0"/>
                <a:cs typeface="Times New Roman" pitchFamily="18" charset="0"/>
              </a:rPr>
              <a:t>	</a:t>
            </a:r>
            <a:r>
              <a:rPr lang="ru-RU" sz="2400" i="1" dirty="0" smtClean="0">
                <a:solidFill>
                  <a:schemeClr val="tx2">
                    <a:lumMod val="50000"/>
                  </a:schemeClr>
                </a:solidFill>
                <a:latin typeface="Times New Roman" pitchFamily="18" charset="0"/>
                <a:cs typeface="Times New Roman" pitchFamily="18" charset="0"/>
              </a:rPr>
              <a:t>Профессор </a:t>
            </a:r>
            <a:r>
              <a:rPr lang="ru-RU" sz="2400" i="1" dirty="0" err="1" smtClean="0">
                <a:solidFill>
                  <a:schemeClr val="tx2">
                    <a:lumMod val="50000"/>
                  </a:schemeClr>
                </a:solidFill>
                <a:latin typeface="Times New Roman" pitchFamily="18" charset="0"/>
                <a:cs typeface="Times New Roman" pitchFamily="18" charset="0"/>
              </a:rPr>
              <a:t>Дульзон</a:t>
            </a:r>
            <a:r>
              <a:rPr lang="ru-RU" sz="2400" i="1" dirty="0" smtClean="0">
                <a:solidFill>
                  <a:schemeClr val="tx2">
                    <a:lumMod val="50000"/>
                  </a:schemeClr>
                </a:solidFill>
                <a:latin typeface="Times New Roman" pitchFamily="18" charset="0"/>
                <a:cs typeface="Times New Roman" pitchFamily="18" charset="0"/>
              </a:rPr>
              <a:t> из Томска выдвинул гипотезу, что этот топоним состоит из двух тюркских слов. "</a:t>
            </a:r>
            <a:r>
              <a:rPr lang="ru-RU" sz="2400" i="1" dirty="0" err="1" smtClean="0">
                <a:solidFill>
                  <a:schemeClr val="tx2">
                    <a:lumMod val="50000"/>
                  </a:schemeClr>
                </a:solidFill>
                <a:latin typeface="Times New Roman" pitchFamily="18" charset="0"/>
                <a:cs typeface="Times New Roman" pitchFamily="18" charset="0"/>
              </a:rPr>
              <a:t>Боро</a:t>
            </a:r>
            <a:r>
              <a:rPr lang="ru-RU" sz="2400" i="1" dirty="0" smtClean="0">
                <a:solidFill>
                  <a:schemeClr val="tx2">
                    <a:lumMod val="50000"/>
                  </a:schemeClr>
                </a:solidFill>
                <a:latin typeface="Times New Roman" pitchFamily="18" charset="0"/>
                <a:cs typeface="Times New Roman" pitchFamily="18" charset="0"/>
              </a:rPr>
              <a:t>" значит "волк", а "</a:t>
            </a:r>
            <a:r>
              <a:rPr lang="ru-RU" sz="2400" i="1" dirty="0" err="1" smtClean="0">
                <a:solidFill>
                  <a:schemeClr val="tx2">
                    <a:lumMod val="50000"/>
                  </a:schemeClr>
                </a:solidFill>
                <a:latin typeface="Times New Roman" pitchFamily="18" charset="0"/>
                <a:cs typeface="Times New Roman" pitchFamily="18" charset="0"/>
              </a:rPr>
              <a:t>ул</a:t>
            </a:r>
            <a:r>
              <a:rPr lang="ru-RU" sz="2400" i="1" dirty="0" smtClean="0">
                <a:solidFill>
                  <a:schemeClr val="tx2">
                    <a:lumMod val="50000"/>
                  </a:schemeClr>
                </a:solidFill>
                <a:latin typeface="Times New Roman" pitchFamily="18" charset="0"/>
                <a:cs typeface="Times New Roman" pitchFamily="18" charset="0"/>
              </a:rPr>
              <a:t>" — "река". Получается, что "Барнаул" — это "волчья река" или "волчье озеро". Действительно, в лесу, где протекала речка, когда-то водились волки. </a:t>
            </a:r>
            <a:endParaRPr lang="ru-RU" i="1" dirty="0" smtClean="0">
              <a:solidFill>
                <a:schemeClr val="tx2">
                  <a:lumMod val="50000"/>
                </a:schemeClr>
              </a:solidFill>
              <a:latin typeface="Times New Roman" pitchFamily="18" charset="0"/>
              <a:cs typeface="Times New Roman" pitchFamily="18" charset="0"/>
            </a:endParaRPr>
          </a:p>
          <a:p>
            <a:r>
              <a:rPr lang="ru-RU" i="1" dirty="0" smtClean="0">
                <a:solidFill>
                  <a:srgbClr val="730B03"/>
                </a:solidFill>
                <a:latin typeface="Times New Roman" pitchFamily="18" charset="0"/>
                <a:cs typeface="Times New Roman" pitchFamily="18" charset="0"/>
              </a:rPr>
              <a:t>	</a:t>
            </a:r>
          </a:p>
          <a:p>
            <a:endParaRPr lang="ru-RU" sz="2400" i="1" dirty="0" smtClean="0">
              <a:solidFill>
                <a:srgbClr val="730B03"/>
              </a:solidFill>
              <a:latin typeface="Times New Roman" pitchFamily="18" charset="0"/>
              <a:cs typeface="Times New Roman" pitchFamily="18" charset="0"/>
            </a:endParaRPr>
          </a:p>
          <a:p>
            <a:endParaRPr lang="ru-RU" dirty="0"/>
          </a:p>
        </p:txBody>
      </p:sp>
      <p:pic>
        <p:nvPicPr>
          <p:cNvPr id="12290" name="Picture 2"/>
          <p:cNvPicPr>
            <a:picLocks noChangeAspect="1" noChangeArrowheads="1"/>
          </p:cNvPicPr>
          <p:nvPr/>
        </p:nvPicPr>
        <p:blipFill>
          <a:blip r:embed="rId2"/>
          <a:srcRect t="7291" b="19792"/>
          <a:stretch>
            <a:fillRect/>
          </a:stretch>
        </p:blipFill>
        <p:spPr bwMode="auto">
          <a:xfrm>
            <a:off x="0" y="0"/>
            <a:ext cx="914400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413338"/>
            <a:ext cx="4572000" cy="2031325"/>
          </a:xfrm>
          <a:prstGeom prst="rect">
            <a:avLst/>
          </a:prstGeom>
        </p:spPr>
        <p:txBody>
          <a:bodyPr>
            <a:spAutoFit/>
          </a:bodyPr>
          <a:lstStyle/>
          <a:p>
            <a:r>
              <a:rPr lang="ru-RU" i="1" dirty="0" err="1" smtClean="0">
                <a:solidFill>
                  <a:srgbClr val="730B03"/>
                </a:solidFill>
                <a:latin typeface="Times New Roman" pitchFamily="18" charset="0"/>
                <a:cs typeface="Times New Roman" pitchFamily="18" charset="0"/>
              </a:rPr>
              <a:t>Барнаульский</a:t>
            </a:r>
            <a:r>
              <a:rPr lang="ru-RU" i="1" dirty="0" smtClean="0">
                <a:solidFill>
                  <a:srgbClr val="730B03"/>
                </a:solidFill>
                <a:latin typeface="Times New Roman" pitchFamily="18" charset="0"/>
                <a:cs typeface="Times New Roman" pitchFamily="18" charset="0"/>
              </a:rPr>
              <a:t> историк и археолог Уманский считал, что название реки — результат трансформации </a:t>
            </a:r>
            <a:r>
              <a:rPr lang="ru-RU" i="1" dirty="0" err="1" smtClean="0">
                <a:solidFill>
                  <a:srgbClr val="730B03"/>
                </a:solidFill>
                <a:latin typeface="Times New Roman" pitchFamily="18" charset="0"/>
                <a:cs typeface="Times New Roman" pitchFamily="18" charset="0"/>
              </a:rPr>
              <a:t>телеутского</a:t>
            </a:r>
            <a:r>
              <a:rPr lang="ru-RU" i="1" dirty="0" smtClean="0">
                <a:solidFill>
                  <a:srgbClr val="730B03"/>
                </a:solidFill>
                <a:latin typeface="Times New Roman" pitchFamily="18" charset="0"/>
                <a:cs typeface="Times New Roman" pitchFamily="18" charset="0"/>
              </a:rPr>
              <a:t> слова "</a:t>
            </a:r>
            <a:r>
              <a:rPr lang="ru-RU" i="1" dirty="0" err="1" smtClean="0">
                <a:solidFill>
                  <a:srgbClr val="730B03"/>
                </a:solidFill>
                <a:latin typeface="Times New Roman" pitchFamily="18" charset="0"/>
                <a:cs typeface="Times New Roman" pitchFamily="18" charset="0"/>
              </a:rPr>
              <a:t>поронгыул</a:t>
            </a:r>
            <a:r>
              <a:rPr lang="ru-RU" i="1" dirty="0" smtClean="0">
                <a:solidFill>
                  <a:srgbClr val="730B03"/>
                </a:solidFill>
                <a:latin typeface="Times New Roman" pitchFamily="18" charset="0"/>
                <a:cs typeface="Times New Roman" pitchFamily="18" charset="0"/>
              </a:rPr>
              <a:t>", где "</a:t>
            </a:r>
            <a:r>
              <a:rPr lang="ru-RU" i="1" dirty="0" err="1" smtClean="0">
                <a:solidFill>
                  <a:srgbClr val="730B03"/>
                </a:solidFill>
                <a:latin typeface="Times New Roman" pitchFamily="18" charset="0"/>
                <a:cs typeface="Times New Roman" pitchFamily="18" charset="0"/>
              </a:rPr>
              <a:t>поронгы</a:t>
            </a:r>
            <a:r>
              <a:rPr lang="ru-RU" i="1" dirty="0" smtClean="0">
                <a:solidFill>
                  <a:srgbClr val="730B03"/>
                </a:solidFill>
                <a:latin typeface="Times New Roman" pitchFamily="18" charset="0"/>
                <a:cs typeface="Times New Roman" pitchFamily="18" charset="0"/>
              </a:rPr>
              <a:t>" — "мутная вода", "</a:t>
            </a:r>
            <a:r>
              <a:rPr lang="ru-RU" i="1" dirty="0" err="1" smtClean="0">
                <a:solidFill>
                  <a:srgbClr val="730B03"/>
                </a:solidFill>
                <a:latin typeface="Times New Roman" pitchFamily="18" charset="0"/>
                <a:cs typeface="Times New Roman" pitchFamily="18" charset="0"/>
              </a:rPr>
              <a:t>ул</a:t>
            </a:r>
            <a:r>
              <a:rPr lang="ru-RU" i="1" dirty="0" smtClean="0">
                <a:solidFill>
                  <a:srgbClr val="730B03"/>
                </a:solidFill>
                <a:latin typeface="Times New Roman" pitchFamily="18" charset="0"/>
                <a:cs typeface="Times New Roman" pitchFamily="18" charset="0"/>
              </a:rPr>
              <a:t>" — "река". Следовательно, по мнению ученого, </a:t>
            </a:r>
            <a:r>
              <a:rPr lang="ru-RU" i="1" dirty="0" err="1" smtClean="0">
                <a:solidFill>
                  <a:srgbClr val="730B03"/>
                </a:solidFill>
                <a:latin typeface="Times New Roman" pitchFamily="18" charset="0"/>
                <a:cs typeface="Times New Roman" pitchFamily="18" charset="0"/>
              </a:rPr>
              <a:t>Барнаулка</a:t>
            </a:r>
            <a:r>
              <a:rPr lang="ru-RU" i="1" dirty="0" smtClean="0">
                <a:solidFill>
                  <a:srgbClr val="730B03"/>
                </a:solidFill>
                <a:latin typeface="Times New Roman" pitchFamily="18" charset="0"/>
                <a:cs typeface="Times New Roman" pitchFamily="18" charset="0"/>
              </a:rPr>
              <a:t> — "мутная река".</a:t>
            </a:r>
            <a:endParaRPr lang="ru-RU" dirty="0"/>
          </a:p>
        </p:txBody>
      </p:sp>
      <p:pic>
        <p:nvPicPr>
          <p:cNvPr id="13314" name="Picture 2" descr="http://4.bp.blogspot.com/-tMjsyR2U5jU/UhhzQ85X8_I/AAAAAAABSGg/Wq8ksHBHMSA/s1600/P8248104.JPG"/>
          <p:cNvPicPr>
            <a:picLocks noChangeAspect="1" noChangeArrowheads="1"/>
          </p:cNvPicPr>
          <p:nvPr/>
        </p:nvPicPr>
        <p:blipFill>
          <a:blip r:embed="rId2"/>
          <a:srcRect/>
          <a:stretch>
            <a:fillRect/>
          </a:stretch>
        </p:blipFill>
        <p:spPr bwMode="auto">
          <a:xfrm>
            <a:off x="0" y="0"/>
            <a:ext cx="9144000" cy="5629276"/>
          </a:xfrm>
          <a:prstGeom prst="rect">
            <a:avLst/>
          </a:prstGeom>
          <a:noFill/>
        </p:spPr>
      </p:pic>
      <p:sp>
        <p:nvSpPr>
          <p:cNvPr id="4" name="Прямоугольник 3"/>
          <p:cNvSpPr/>
          <p:nvPr/>
        </p:nvSpPr>
        <p:spPr>
          <a:xfrm>
            <a:off x="0" y="5534561"/>
            <a:ext cx="9144000" cy="1323439"/>
          </a:xfrm>
          <a:prstGeom prst="rect">
            <a:avLst/>
          </a:prstGeom>
        </p:spPr>
        <p:txBody>
          <a:bodyPr wrap="square">
            <a:spAutoFit/>
          </a:bodyPr>
          <a:lstStyle/>
          <a:p>
            <a:pPr algn="ctr"/>
            <a:r>
              <a:rPr lang="ru-RU" sz="2000" i="1" dirty="0" err="1" smtClean="0">
                <a:solidFill>
                  <a:schemeClr val="tx2">
                    <a:lumMod val="50000"/>
                  </a:schemeClr>
                </a:solidFill>
                <a:latin typeface="Times New Roman" pitchFamily="18" charset="0"/>
                <a:cs typeface="Times New Roman" pitchFamily="18" charset="0"/>
              </a:rPr>
              <a:t>Барнаульский</a:t>
            </a:r>
            <a:r>
              <a:rPr lang="ru-RU" sz="2000" i="1" dirty="0" smtClean="0">
                <a:solidFill>
                  <a:schemeClr val="tx2">
                    <a:lumMod val="50000"/>
                  </a:schemeClr>
                </a:solidFill>
                <a:latin typeface="Times New Roman" pitchFamily="18" charset="0"/>
                <a:cs typeface="Times New Roman" pitchFamily="18" charset="0"/>
              </a:rPr>
              <a:t> историк и археолог Уманский считал, что название реки — результат трансформации </a:t>
            </a:r>
            <a:r>
              <a:rPr lang="ru-RU" sz="2000" i="1" dirty="0" err="1" smtClean="0">
                <a:solidFill>
                  <a:schemeClr val="tx2">
                    <a:lumMod val="50000"/>
                  </a:schemeClr>
                </a:solidFill>
                <a:latin typeface="Times New Roman" pitchFamily="18" charset="0"/>
                <a:cs typeface="Times New Roman" pitchFamily="18" charset="0"/>
              </a:rPr>
              <a:t>телеутского</a:t>
            </a:r>
            <a:r>
              <a:rPr lang="ru-RU" sz="2000" i="1" dirty="0" smtClean="0">
                <a:solidFill>
                  <a:schemeClr val="tx2">
                    <a:lumMod val="50000"/>
                  </a:schemeClr>
                </a:solidFill>
                <a:latin typeface="Times New Roman" pitchFamily="18" charset="0"/>
                <a:cs typeface="Times New Roman" pitchFamily="18" charset="0"/>
              </a:rPr>
              <a:t> слова "</a:t>
            </a:r>
            <a:r>
              <a:rPr lang="ru-RU" sz="2000" i="1" dirty="0" err="1" smtClean="0">
                <a:solidFill>
                  <a:schemeClr val="tx2">
                    <a:lumMod val="50000"/>
                  </a:schemeClr>
                </a:solidFill>
                <a:latin typeface="Times New Roman" pitchFamily="18" charset="0"/>
                <a:cs typeface="Times New Roman" pitchFamily="18" charset="0"/>
              </a:rPr>
              <a:t>поронгыул</a:t>
            </a:r>
            <a:r>
              <a:rPr lang="ru-RU" sz="2000" i="1" dirty="0" smtClean="0">
                <a:solidFill>
                  <a:schemeClr val="tx2">
                    <a:lumMod val="50000"/>
                  </a:schemeClr>
                </a:solidFill>
                <a:latin typeface="Times New Roman" pitchFamily="18" charset="0"/>
                <a:cs typeface="Times New Roman" pitchFamily="18" charset="0"/>
              </a:rPr>
              <a:t>", где "</a:t>
            </a:r>
            <a:r>
              <a:rPr lang="ru-RU" sz="2000" i="1" dirty="0" err="1" smtClean="0">
                <a:solidFill>
                  <a:schemeClr val="tx2">
                    <a:lumMod val="50000"/>
                  </a:schemeClr>
                </a:solidFill>
                <a:latin typeface="Times New Roman" pitchFamily="18" charset="0"/>
                <a:cs typeface="Times New Roman" pitchFamily="18" charset="0"/>
              </a:rPr>
              <a:t>по-ронгы</a:t>
            </a:r>
            <a:r>
              <a:rPr lang="ru-RU" sz="2000" i="1" dirty="0" smtClean="0">
                <a:solidFill>
                  <a:schemeClr val="tx2">
                    <a:lumMod val="50000"/>
                  </a:schemeClr>
                </a:solidFill>
                <a:latin typeface="Times New Roman" pitchFamily="18" charset="0"/>
                <a:cs typeface="Times New Roman" pitchFamily="18" charset="0"/>
              </a:rPr>
              <a:t>" — "мутная вода", "</a:t>
            </a:r>
            <a:r>
              <a:rPr lang="ru-RU" sz="2000" i="1" dirty="0" err="1" smtClean="0">
                <a:solidFill>
                  <a:schemeClr val="tx2">
                    <a:lumMod val="50000"/>
                  </a:schemeClr>
                </a:solidFill>
                <a:latin typeface="Times New Roman" pitchFamily="18" charset="0"/>
                <a:cs typeface="Times New Roman" pitchFamily="18" charset="0"/>
              </a:rPr>
              <a:t>ул</a:t>
            </a:r>
            <a:r>
              <a:rPr lang="ru-RU" sz="2000" i="1" dirty="0" smtClean="0">
                <a:solidFill>
                  <a:schemeClr val="tx2">
                    <a:lumMod val="50000"/>
                  </a:schemeClr>
                </a:solidFill>
                <a:latin typeface="Times New Roman" pitchFamily="18" charset="0"/>
                <a:cs typeface="Times New Roman" pitchFamily="18" charset="0"/>
              </a:rPr>
              <a:t>" — "река".</a:t>
            </a:r>
          </a:p>
          <a:p>
            <a:pPr algn="ctr"/>
            <a:r>
              <a:rPr lang="ru-RU" sz="2000" i="1" dirty="0" smtClean="0">
                <a:solidFill>
                  <a:schemeClr val="tx2">
                    <a:lumMod val="50000"/>
                  </a:schemeClr>
                </a:solidFill>
                <a:latin typeface="Times New Roman" pitchFamily="18" charset="0"/>
                <a:cs typeface="Times New Roman" pitchFamily="18" charset="0"/>
              </a:rPr>
              <a:t> Следовательно, по мнению ученого, </a:t>
            </a:r>
            <a:r>
              <a:rPr lang="ru-RU" sz="2000" i="1" dirty="0" err="1" smtClean="0">
                <a:solidFill>
                  <a:schemeClr val="tx2">
                    <a:lumMod val="50000"/>
                  </a:schemeClr>
                </a:solidFill>
                <a:latin typeface="Times New Roman" pitchFamily="18" charset="0"/>
                <a:cs typeface="Times New Roman" pitchFamily="18" charset="0"/>
              </a:rPr>
              <a:t>Барнаулка</a:t>
            </a:r>
            <a:r>
              <a:rPr lang="ru-RU" sz="2000" i="1" dirty="0" smtClean="0">
                <a:solidFill>
                  <a:schemeClr val="tx2">
                    <a:lumMod val="50000"/>
                  </a:schemeClr>
                </a:solidFill>
                <a:latin typeface="Times New Roman" pitchFamily="18" charset="0"/>
                <a:cs typeface="Times New Roman" pitchFamily="18" charset="0"/>
              </a:rPr>
              <a:t> — "мутная река".</a:t>
            </a:r>
            <a:endParaRPr lang="ru-RU" i="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85926"/>
            <a:ext cx="9144000" cy="2800767"/>
          </a:xfrm>
          <a:prstGeom prst="rect">
            <a:avLst/>
          </a:prstGeom>
        </p:spPr>
        <p:txBody>
          <a:bodyPr wrap="square">
            <a:spAutoFit/>
          </a:bodyPr>
          <a:lstStyle/>
          <a:p>
            <a:pPr algn="ctr"/>
            <a:r>
              <a:rPr lang="ru-RU" sz="88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Десять легенд, </a:t>
            </a:r>
          </a:p>
          <a:p>
            <a:pPr algn="ctr"/>
            <a:r>
              <a:rPr lang="ru-RU" sz="88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о Барнауле</a:t>
            </a:r>
            <a:endParaRPr lang="ru-RU" sz="8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24973"/>
          </a:xfrm>
          <a:prstGeom prst="rect">
            <a:avLst/>
          </a:prstGeom>
        </p:spPr>
        <p:txBody>
          <a:bodyPr wrap="square">
            <a:spAutoFit/>
          </a:bodyPr>
          <a:lstStyle/>
          <a:p>
            <a:pPr algn="ctr"/>
            <a:r>
              <a:rPr lang="ru-RU" sz="40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Предание о Демидове</a:t>
            </a:r>
          </a:p>
          <a:p>
            <a:pPr lvl="1" algn="ctr"/>
            <a:endParaRPr lang="ru-RU" sz="2000" i="1" dirty="0" smtClean="0">
              <a:solidFill>
                <a:schemeClr val="tx2">
                  <a:lumMod val="50000"/>
                </a:schemeClr>
              </a:solidFill>
              <a:latin typeface="Times New Roman" pitchFamily="18" charset="0"/>
              <a:cs typeface="Times New Roman" pitchFamily="18" charset="0"/>
            </a:endParaRPr>
          </a:p>
          <a:p>
            <a:pPr lvl="1" algn="ctr"/>
            <a:r>
              <a:rPr lang="ru-RU" sz="2400" i="1" dirty="0" smtClean="0">
                <a:solidFill>
                  <a:schemeClr val="tx2">
                    <a:lumMod val="50000"/>
                  </a:schemeClr>
                </a:solidFill>
                <a:latin typeface="Times New Roman" pitchFamily="18" charset="0"/>
                <a:cs typeface="Times New Roman" pitchFamily="18" charset="0"/>
              </a:rPr>
              <a:t>Много бытует легенд и преданий среди  горожан о Демидове.</a:t>
            </a:r>
          </a:p>
          <a:p>
            <a:pPr lvl="1" algn="ctr"/>
            <a:r>
              <a:rPr lang="ru-RU" sz="2400" i="1" dirty="0" smtClean="0">
                <a:solidFill>
                  <a:schemeClr val="tx2">
                    <a:lumMod val="50000"/>
                  </a:schemeClr>
                </a:solidFill>
                <a:latin typeface="Times New Roman" pitchFamily="18" charset="0"/>
                <a:cs typeface="Times New Roman" pitchFamily="18" charset="0"/>
              </a:rPr>
              <a:t> Вот одна из них. </a:t>
            </a:r>
            <a:r>
              <a:rPr lang="ru-RU" sz="2400" i="1" dirty="0" err="1" smtClean="0">
                <a:solidFill>
                  <a:schemeClr val="tx2">
                    <a:lumMod val="50000"/>
                  </a:schemeClr>
                </a:solidFill>
                <a:latin typeface="Times New Roman" pitchFamily="18" charset="0"/>
                <a:cs typeface="Times New Roman" pitchFamily="18" charset="0"/>
              </a:rPr>
              <a:t>Акинфий</a:t>
            </a:r>
            <a:r>
              <a:rPr lang="ru-RU" sz="2400" i="1" dirty="0" smtClean="0">
                <a:solidFill>
                  <a:schemeClr val="tx2">
                    <a:lumMod val="50000"/>
                  </a:schemeClr>
                </a:solidFill>
                <a:latin typeface="Times New Roman" pitchFamily="18" charset="0"/>
                <a:cs typeface="Times New Roman" pitchFamily="18" charset="0"/>
              </a:rPr>
              <a:t> Демидов обладал деловой хваткой, смелостью, предприимчивостью, размахом, способностью организовать и возглавить большое дело. </a:t>
            </a:r>
          </a:p>
          <a:p>
            <a:pPr lvl="1"/>
            <a:r>
              <a:rPr lang="ru-RU" sz="2400" i="1" dirty="0" smtClean="0">
                <a:solidFill>
                  <a:schemeClr val="tx2">
                    <a:lumMod val="50000"/>
                  </a:schemeClr>
                </a:solidFill>
                <a:latin typeface="Times New Roman" pitchFamily="18" charset="0"/>
                <a:cs typeface="Times New Roman" pitchFamily="18" charset="0"/>
              </a:rPr>
              <a:t>Историки полагают, что в секретных подвалах люди Демидова чеканили серебряные рубли. Когда императрица узнала про его незаконную деятельность, она позвала Демидова на карточную партию. А выиграв, спросила у него: «Чьи деньги ты сегодня проиграл мне ?»</a:t>
            </a:r>
          </a:p>
          <a:p>
            <a:pPr lvl="1"/>
            <a:r>
              <a:rPr lang="ru-RU" sz="2400" i="1" dirty="0" smtClean="0">
                <a:solidFill>
                  <a:schemeClr val="tx2">
                    <a:lumMod val="50000"/>
                  </a:schemeClr>
                </a:solidFill>
                <a:latin typeface="Times New Roman" pitchFamily="18" charset="0"/>
                <a:cs typeface="Times New Roman" pitchFamily="18" charset="0"/>
              </a:rPr>
              <a:t> Заводчик ответил: «Так ведь все мы твои, матушка, и всё, что у нас есть, – всё твое».</a:t>
            </a:r>
          </a:p>
          <a:p>
            <a:pPr lvl="1"/>
            <a:r>
              <a:rPr lang="ru-RU" sz="2400" i="1" dirty="0" smtClean="0">
                <a:solidFill>
                  <a:schemeClr val="tx2">
                    <a:lumMod val="50000"/>
                  </a:schemeClr>
                </a:solidFill>
                <a:latin typeface="Times New Roman" pitchFamily="18" charset="0"/>
                <a:cs typeface="Times New Roman" pitchFamily="18" charset="0"/>
              </a:rPr>
              <a:t> Промышленник выкрутился, но с того момента был на чеку. Боясь ответственности за содеянное, он затопил свои подвалы.</a:t>
            </a:r>
          </a:p>
          <a:p>
            <a:pPr lvl="1" algn="ctr"/>
            <a:r>
              <a:rPr lang="ru-RU" sz="2400" i="1" dirty="0" smtClean="0">
                <a:solidFill>
                  <a:schemeClr val="tx2">
                    <a:lumMod val="50000"/>
                  </a:schemeClr>
                </a:solidFill>
                <a:latin typeface="Times New Roman" pitchFamily="18" charset="0"/>
                <a:cs typeface="Times New Roman" pitchFamily="18" charset="0"/>
              </a:rPr>
              <a:t>Поэтому до сих пор земля Алтая хранит демидовское серебро. И, говорят, нетрудно его найти, изучив историю развития горнорудного дела на Алтае.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3617" r="3176"/>
          <a:stretch>
            <a:fillRect/>
          </a:stretch>
        </p:blipFill>
        <p:spPr bwMode="auto">
          <a:xfrm>
            <a:off x="0" y="0"/>
            <a:ext cx="9144000" cy="7072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94085"/>
          </a:xfrm>
          <a:prstGeom prst="rect">
            <a:avLst/>
          </a:prstGeom>
        </p:spPr>
        <p:txBody>
          <a:bodyPr wrap="square">
            <a:spAutoFit/>
          </a:bodyPr>
          <a:lstStyle/>
          <a:p>
            <a:pPr algn="ctr"/>
            <a:r>
              <a:rPr lang="ru-RU" sz="36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rPr>
              <a:t>Ботинок Ползунова</a:t>
            </a:r>
            <a:endParaRPr lang="ru-RU" sz="2800" b="1" i="1" dirty="0" smtClean="0">
              <a:solidFill>
                <a:srgbClr val="730B03"/>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2000" i="1" dirty="0" smtClean="0">
              <a:latin typeface="Times New Roman" pitchFamily="18" charset="0"/>
              <a:cs typeface="Times New Roman" pitchFamily="18" charset="0"/>
            </a:endParaRPr>
          </a:p>
          <a:p>
            <a:pPr algn="ctr"/>
            <a:r>
              <a:rPr lang="ru-RU" sz="2400" i="1" dirty="0" smtClean="0">
                <a:solidFill>
                  <a:schemeClr val="tx2">
                    <a:lumMod val="50000"/>
                  </a:schemeClr>
                </a:solidFill>
                <a:latin typeface="Times New Roman" pitchFamily="18" charset="0"/>
                <a:cs typeface="Times New Roman" pitchFamily="18" charset="0"/>
              </a:rPr>
              <a:t>Крупнейшим в плеяде русских изобретателей XVIII века был Иван Иванович Ползунов. Его судьба неразрывно связана с Барнаулом. Широко известно лишь одно его изобретение – первый в мире двухцилиндровый паровой двигатель. Ползунов занимался так же</a:t>
            </a:r>
          </a:p>
          <a:p>
            <a:pPr algn="ctr"/>
            <a:r>
              <a:rPr lang="ru-RU" sz="2400" i="1" dirty="0" smtClean="0">
                <a:solidFill>
                  <a:schemeClr val="tx2">
                    <a:lumMod val="50000"/>
                  </a:schemeClr>
                </a:solidFill>
                <a:latin typeface="Times New Roman" pitchFamily="18" charset="0"/>
                <a:cs typeface="Times New Roman" pitchFamily="18" charset="0"/>
              </a:rPr>
              <a:t>различными изобретениями для облегчения заводского и рудничного труда. Про знаменитого «</a:t>
            </a:r>
            <a:r>
              <a:rPr lang="ru-RU" sz="2400" i="1" dirty="0" err="1" smtClean="0">
                <a:solidFill>
                  <a:schemeClr val="tx2">
                    <a:lumMod val="50000"/>
                  </a:schemeClr>
                </a:solidFill>
                <a:latin typeface="Times New Roman" pitchFamily="18" charset="0"/>
                <a:cs typeface="Times New Roman" pitchFamily="18" charset="0"/>
              </a:rPr>
              <a:t>механикуса</a:t>
            </a:r>
            <a:r>
              <a:rPr lang="ru-RU" sz="2400" i="1" dirty="0" smtClean="0">
                <a:solidFill>
                  <a:schemeClr val="tx2">
                    <a:lumMod val="50000"/>
                  </a:schemeClr>
                </a:solidFill>
                <a:latin typeface="Times New Roman" pitchFamily="18" charset="0"/>
                <a:cs typeface="Times New Roman" pitchFamily="18" charset="0"/>
              </a:rPr>
              <a:t>» в городе ходило много легенд.</a:t>
            </a:r>
          </a:p>
          <a:p>
            <a:pPr algn="ctr"/>
            <a:r>
              <a:rPr lang="ru-RU" sz="2400" i="1" dirty="0" smtClean="0">
                <a:solidFill>
                  <a:schemeClr val="tx2">
                    <a:lumMod val="50000"/>
                  </a:schemeClr>
                </a:solidFill>
                <a:latin typeface="Times New Roman" pitchFamily="18" charset="0"/>
                <a:cs typeface="Times New Roman" pitchFamily="18" charset="0"/>
              </a:rPr>
              <a:t>Впрочем, чудодейственная сила Ползунова дошла и до наших дней. Есть на проспекте Ленина у Алтайского государственного технического университета памятник Ползунову. Это особый талисман на удачу для алтайских студентов. Если в день экзамена потереть правый ботинок памятника, то пятерка будет обеспечена. Правда, везет почем у - то тем, кто отличается трудолюбием и прилежанием. Не любит бездельников творец «огненной машины».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1684</Words>
  <Application>Microsoft Office PowerPoint</Application>
  <PresentationFormat>Экран (4:3)</PresentationFormat>
  <Paragraphs>53</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209a</dc:creator>
  <cp:lastModifiedBy>209a</cp:lastModifiedBy>
  <cp:revision>76</cp:revision>
  <dcterms:created xsi:type="dcterms:W3CDTF">2020-08-12T06:31:07Z</dcterms:created>
  <dcterms:modified xsi:type="dcterms:W3CDTF">2020-09-21T01:27:34Z</dcterms:modified>
</cp:coreProperties>
</file>